
<file path=[Content_Types].xml><?xml version="1.0" encoding="utf-8"?>
<Types xmlns="http://schemas.openxmlformats.org/package/2006/content-types">
  <Default Extension="png" ContentType="image/png"/>
  <Default Extension="web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59" r:id="rId3"/>
    <p:sldId id="452" r:id="rId4"/>
    <p:sldId id="430" r:id="rId5"/>
    <p:sldId id="453" r:id="rId6"/>
    <p:sldId id="454" r:id="rId7"/>
    <p:sldId id="455" r:id="rId8"/>
    <p:sldId id="416" r:id="rId9"/>
    <p:sldId id="324" r:id="rId10"/>
    <p:sldId id="409" r:id="rId11"/>
    <p:sldId id="410" r:id="rId12"/>
    <p:sldId id="411" r:id="rId13"/>
    <p:sldId id="429" r:id="rId14"/>
    <p:sldId id="325" r:id="rId15"/>
    <p:sldId id="391" r:id="rId16"/>
    <p:sldId id="412" r:id="rId17"/>
    <p:sldId id="417" r:id="rId18"/>
    <p:sldId id="413" r:id="rId19"/>
    <p:sldId id="414" r:id="rId20"/>
    <p:sldId id="326" r:id="rId21"/>
    <p:sldId id="327" r:id="rId22"/>
    <p:sldId id="418" r:id="rId23"/>
    <p:sldId id="419" r:id="rId24"/>
    <p:sldId id="420" r:id="rId25"/>
    <p:sldId id="421" r:id="rId26"/>
    <p:sldId id="422" r:id="rId27"/>
    <p:sldId id="434" r:id="rId28"/>
    <p:sldId id="400" r:id="rId29"/>
    <p:sldId id="328" r:id="rId30"/>
    <p:sldId id="329" r:id="rId31"/>
    <p:sldId id="330" r:id="rId32"/>
    <p:sldId id="426" r:id="rId33"/>
    <p:sldId id="424" r:id="rId34"/>
    <p:sldId id="415" r:id="rId35"/>
    <p:sldId id="423" r:id="rId36"/>
    <p:sldId id="425" r:id="rId37"/>
    <p:sldId id="428" r:id="rId38"/>
    <p:sldId id="427"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6" d="100"/>
          <a:sy n="86" d="100"/>
        </p:scale>
        <p:origin x="1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0A81F-9DA6-4091-8532-6B45563EB7FC}"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4B4AC-FD0C-490A-B27D-E41F862E23CC}" type="slidenum">
              <a:rPr lang="en-US" smtClean="0"/>
              <a:t>‹#›</a:t>
            </a:fld>
            <a:endParaRPr lang="en-US"/>
          </a:p>
        </p:txBody>
      </p:sp>
    </p:spTree>
    <p:extLst>
      <p:ext uri="{BB962C8B-B14F-4D97-AF65-F5344CB8AC3E}">
        <p14:creationId xmlns:p14="http://schemas.microsoft.com/office/powerpoint/2010/main" val="245462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51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71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519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459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83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9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32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05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90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69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2D63B-C520-477F-A6A5-47C7F8E931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E82C200-1443-4DC4-A8C5-1FF5EEFC5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051A650-E682-4BA5-96E2-CE5FA2CA1DE1}"/>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xmlns="" id="{91B23AE1-BA79-470E-80FC-8F7C1A2E5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3C3671C-F6C5-4AAB-8007-56E74358184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411820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95548B-3715-4248-AE76-4399D289A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E5B2AD5-B299-4DE6-A406-DFCAC2271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730028D-3054-4891-BA20-89EFDEAFD343}"/>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xmlns="" id="{680D9F9D-E58B-4F21-BCD6-226BD11D1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C9DFA4C-F79E-498F-8DAA-116A2AC86FD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98620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D2E0C50-23E3-4FA0-987F-C190668F8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DA83E88-477F-4CAC-B77A-15E994493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CCBA6E9-7346-486E-8818-4349F11A3711}"/>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xmlns="" id="{BD046DB2-AD44-4FCC-BDB1-8D657820C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216D862-215B-4247-ACB1-AA7E45EEEC6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0406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827D1D-D3BB-4F2F-BA30-D679DDCCF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669AC80-BE2E-4561-A5CE-F184DA1C9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3B02686-8BE4-4475-BD49-07A0CCEA6953}"/>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xmlns="" id="{89578FF8-489B-48D6-BADA-A0441FB0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EF7300E-7340-4B3C-BCE3-0F3A5F1BB21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27435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CD4501-4923-420B-B8B5-4B76A65610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2274F98-FA3C-41B0-B343-72E09E515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CC94E93-DB3C-4EAD-B29E-ABB957F43CC7}"/>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xmlns="" id="{8F16B2D0-17CD-4CBF-83C4-83673B2F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4ED548B-3052-4B62-9BDC-E0DD5EC9AC7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53243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F7B46-4F6D-452D-9340-090CA9F37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095D2E0-E825-4D7F-B2CC-AE9775E36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8123B4-99CE-4FC6-AB38-B6145C7E8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EB74D64-666E-4BC6-9F4E-46DB9CECB2CC}"/>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6" name="Footer Placeholder 5">
            <a:extLst>
              <a:ext uri="{FF2B5EF4-FFF2-40B4-BE49-F238E27FC236}">
                <a16:creationId xmlns:a16="http://schemas.microsoft.com/office/drawing/2014/main" xmlns="" id="{107AAAA5-351D-4310-8FE2-66AAB673F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56810A9-730D-4080-B5EE-167AB4E6D084}"/>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2543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81A19B-0E66-4BCD-92B5-FEF2B1B2C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48AFD19-7A8D-4CFD-AB7E-2FAD9EB5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78D9780-82D8-4822-8CB7-CF5F3C841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9DD394-8712-4986-9968-A65CEFD9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FFFD018-8C6F-4F38-8534-651CE4A7C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567B799-E3CD-49C5-AD89-2DB9C233881F}"/>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8" name="Footer Placeholder 7">
            <a:extLst>
              <a:ext uri="{FF2B5EF4-FFF2-40B4-BE49-F238E27FC236}">
                <a16:creationId xmlns:a16="http://schemas.microsoft.com/office/drawing/2014/main" xmlns="" id="{16DCB9CF-83A3-4BBF-91C2-D046FB921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7814536-3CF9-45DC-A54A-72E80F93538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0315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8813E5-4ADF-47C9-A60C-BC9DFD5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BBEFD45-9482-4861-9580-3DDF5962E967}"/>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4" name="Footer Placeholder 3">
            <a:extLst>
              <a:ext uri="{FF2B5EF4-FFF2-40B4-BE49-F238E27FC236}">
                <a16:creationId xmlns:a16="http://schemas.microsoft.com/office/drawing/2014/main" xmlns="" id="{06532E86-5F39-49F6-A732-07378BBF0F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1281CA6-E407-4404-89EF-34C3469B5307}"/>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287444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7B19EA8-EA76-48CA-9866-C37372E01BE9}"/>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3" name="Footer Placeholder 2">
            <a:extLst>
              <a:ext uri="{FF2B5EF4-FFF2-40B4-BE49-F238E27FC236}">
                <a16:creationId xmlns:a16="http://schemas.microsoft.com/office/drawing/2014/main" xmlns="" id="{55E1A258-F248-4BBF-AC59-2F8404F899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98CE250-CAAA-4BAB-94EC-DE5B4F5C05E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82171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624ED-5580-4583-AEE3-983EDE230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0AB2686-B7AF-4A7D-95C6-879F78588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FDE4DC8-A640-4DB6-A6D7-1565AEB7D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840348B-FD4F-4FBF-B8FD-56CEE38F0433}"/>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6" name="Footer Placeholder 5">
            <a:extLst>
              <a:ext uri="{FF2B5EF4-FFF2-40B4-BE49-F238E27FC236}">
                <a16:creationId xmlns:a16="http://schemas.microsoft.com/office/drawing/2014/main" xmlns="" id="{F93BE068-7643-4464-9460-10AE99645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F03B4E-3E7F-4EAB-8A4B-9BFAAD60F3CD}"/>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69242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00DE58-A09C-497B-BB95-2D69CF53D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DEB0055-FC07-448F-A394-114593B4E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CDAD5E5-3A46-46FB-83DB-0520A2C22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4ADC90F-D79C-4855-B9E1-984BC22AB767}"/>
              </a:ext>
            </a:extLst>
          </p:cNvPr>
          <p:cNvSpPr>
            <a:spLocks noGrp="1"/>
          </p:cNvSpPr>
          <p:nvPr>
            <p:ph type="dt" sz="half" idx="10"/>
          </p:nvPr>
        </p:nvSpPr>
        <p:spPr/>
        <p:txBody>
          <a:bodyPr/>
          <a:lstStyle/>
          <a:p>
            <a:fld id="{E5FE9778-4EF8-45AD-B4CF-F4F059C726CB}" type="datetimeFigureOut">
              <a:rPr lang="en-US" smtClean="0"/>
              <a:t>1/22/2025</a:t>
            </a:fld>
            <a:endParaRPr lang="en-US"/>
          </a:p>
        </p:txBody>
      </p:sp>
      <p:sp>
        <p:nvSpPr>
          <p:cNvPr id="6" name="Footer Placeholder 5">
            <a:extLst>
              <a:ext uri="{FF2B5EF4-FFF2-40B4-BE49-F238E27FC236}">
                <a16:creationId xmlns:a16="http://schemas.microsoft.com/office/drawing/2014/main" xmlns="" id="{25E2EA74-7C08-4DD4-970D-EEBEF1D4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637F740-61A3-442A-89B3-1D42B01D73F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94045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D55BBE7-C55C-4BB7-93EC-518B9DD94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D8134E9-19A7-409F-9388-EE49C0A72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C787675-9388-4A67-BFFF-E6F22DA8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E9778-4EF8-45AD-B4CF-F4F059C726CB}" type="datetimeFigureOut">
              <a:rPr lang="en-US" smtClean="0"/>
              <a:t>1/22/2025</a:t>
            </a:fld>
            <a:endParaRPr lang="en-US"/>
          </a:p>
        </p:txBody>
      </p:sp>
      <p:sp>
        <p:nvSpPr>
          <p:cNvPr id="5" name="Footer Placeholder 4">
            <a:extLst>
              <a:ext uri="{FF2B5EF4-FFF2-40B4-BE49-F238E27FC236}">
                <a16:creationId xmlns:a16="http://schemas.microsoft.com/office/drawing/2014/main" xmlns="" id="{760DAC7A-BAAA-4E7D-B03A-88021B523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CD56D12-1E17-4342-B694-9FC3ACD84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0E19-C93F-43F6-800D-8C1C9D4C5DEF}" type="slidenum">
              <a:rPr lang="en-US" smtClean="0"/>
              <a:t>‹#›</a:t>
            </a:fld>
            <a:endParaRPr lang="en-US"/>
          </a:p>
        </p:txBody>
      </p:sp>
    </p:spTree>
    <p:extLst>
      <p:ext uri="{BB962C8B-B14F-4D97-AF65-F5344CB8AC3E}">
        <p14:creationId xmlns:p14="http://schemas.microsoft.com/office/powerpoint/2010/main" val="351715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1435006" y="1699846"/>
            <a:ext cx="9537796" cy="31649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0070C0"/>
              </a:buClr>
              <a:buSzPts val="4800"/>
              <a:buFont typeface="Calibri"/>
              <a:buNone/>
            </a:pPr>
            <a:r>
              <a:rPr lang="en-US" sz="4800" dirty="0" smtClean="0">
                <a:solidFill>
                  <a:srgbClr val="0070C0"/>
                </a:solidFill>
              </a:rPr>
              <a:t>Spring 2025-CSE332 </a:t>
            </a:r>
            <a:r>
              <a:rPr lang="en-US" sz="4800" dirty="0">
                <a:solidFill>
                  <a:srgbClr val="0070C0"/>
                </a:solidFill>
              </a:rPr>
              <a:t/>
            </a:r>
            <a:br>
              <a:rPr lang="en-US" sz="4800" dirty="0">
                <a:solidFill>
                  <a:srgbClr val="0070C0"/>
                </a:solidFill>
              </a:rPr>
            </a:br>
            <a:r>
              <a:rPr lang="en-US" sz="4800" b="1" dirty="0">
                <a:solidFill>
                  <a:srgbClr val="FF0000"/>
                </a:solidFill>
              </a:rPr>
              <a:t>Computer Organization </a:t>
            </a:r>
            <a:br>
              <a:rPr lang="en-US" sz="4800" b="1" dirty="0">
                <a:solidFill>
                  <a:srgbClr val="FF0000"/>
                </a:solidFill>
              </a:rPr>
            </a:br>
            <a:r>
              <a:rPr lang="en-US" sz="4800" b="1" dirty="0">
                <a:solidFill>
                  <a:srgbClr val="FF0000"/>
                </a:solidFill>
              </a:rPr>
              <a:t>and </a:t>
            </a:r>
            <a:br>
              <a:rPr lang="en-US" sz="4800" b="1" dirty="0">
                <a:solidFill>
                  <a:srgbClr val="FF0000"/>
                </a:solidFill>
              </a:rPr>
            </a:br>
            <a:r>
              <a:rPr lang="en-US" sz="4800" b="1" dirty="0">
                <a:solidFill>
                  <a:srgbClr val="FF0000"/>
                </a:solidFill>
              </a:rPr>
              <a:t>Architecture</a:t>
            </a:r>
            <a:endParaRPr sz="4800" b="1" i="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943"/>
            <a:ext cx="10515600" cy="652306"/>
          </a:xfrm>
        </p:spPr>
        <p:txBody>
          <a:bodyPr>
            <a:normAutofit fontScale="90000"/>
          </a:bodyPr>
          <a:lstStyle/>
          <a:p>
            <a:r>
              <a:rPr lang="en-US" dirty="0" smtClean="0"/>
              <a:t>Memory</a:t>
            </a:r>
            <a:endParaRPr lang="en-US" dirty="0"/>
          </a:p>
        </p:txBody>
      </p:sp>
      <p:sp>
        <p:nvSpPr>
          <p:cNvPr id="3" name="Content Placeholder 2"/>
          <p:cNvSpPr>
            <a:spLocks noGrp="1"/>
          </p:cNvSpPr>
          <p:nvPr>
            <p:ph idx="1"/>
          </p:nvPr>
        </p:nvSpPr>
        <p:spPr>
          <a:xfrm>
            <a:off x="244699" y="965915"/>
            <a:ext cx="11797047" cy="5512158"/>
          </a:xfrm>
        </p:spPr>
        <p:txBody>
          <a:bodyPr>
            <a:normAutofit/>
          </a:bodyPr>
          <a:lstStyle/>
          <a:p>
            <a:pPr algn="just"/>
            <a:r>
              <a:rPr lang="en-GB" dirty="0" smtClean="0"/>
              <a:t>CPU has only few registers but most </a:t>
            </a:r>
            <a:r>
              <a:rPr lang="en-GB" dirty="0"/>
              <a:t>computational tasks </a:t>
            </a:r>
            <a:r>
              <a:rPr lang="en-GB" dirty="0" smtClean="0"/>
              <a:t>require </a:t>
            </a:r>
            <a:r>
              <a:rPr lang="en-GB" dirty="0"/>
              <a:t>a lot more memory.  </a:t>
            </a:r>
            <a:endParaRPr lang="en-GB" dirty="0" smtClean="0"/>
          </a:p>
          <a:p>
            <a:pPr algn="just"/>
            <a:r>
              <a:rPr lang="en-GB" dirty="0" smtClean="0"/>
              <a:t>Main </a:t>
            </a:r>
            <a:r>
              <a:rPr lang="en-GB" dirty="0"/>
              <a:t>memory is the next fastest memory within a computer and is much larger in size.  </a:t>
            </a:r>
            <a:endParaRPr lang="en-GB" dirty="0" smtClean="0"/>
          </a:p>
          <a:p>
            <a:r>
              <a:rPr lang="en-GB" dirty="0" smtClean="0"/>
              <a:t>RAM </a:t>
            </a:r>
            <a:r>
              <a:rPr lang="en-GB" dirty="0"/>
              <a:t>(Random Access Memory) is the most common form of Main Memory.  RAM is normally located on the </a:t>
            </a:r>
            <a:r>
              <a:rPr lang="en-GB" dirty="0" smtClean="0"/>
              <a:t>motherboard.  </a:t>
            </a:r>
          </a:p>
          <a:p>
            <a:r>
              <a:rPr lang="en-GB" dirty="0" smtClean="0"/>
              <a:t>ROM </a:t>
            </a:r>
            <a:r>
              <a:rPr lang="en-GB" dirty="0"/>
              <a:t>(Read Only Memory) is like RAM except that its contents cannot be overwritten and its contents are not lost if power is turned off (ROM is non-volatile).</a:t>
            </a:r>
            <a:endParaRPr lang="en-US" dirty="0"/>
          </a:p>
          <a:p>
            <a:pPr marL="0" indent="0">
              <a:buNone/>
            </a:pPr>
            <a:endParaRPr lang="en-US" dirty="0"/>
          </a:p>
        </p:txBody>
      </p:sp>
    </p:spTree>
    <p:extLst>
      <p:ext uri="{BB962C8B-B14F-4D97-AF65-F5344CB8AC3E}">
        <p14:creationId xmlns:p14="http://schemas.microsoft.com/office/powerpoint/2010/main" val="3198512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6381" y="383191"/>
            <a:ext cx="10515600" cy="5141846"/>
          </a:xfrm>
        </p:spPr>
        <p:txBody>
          <a:bodyPr>
            <a:normAutofit/>
          </a:bodyPr>
          <a:lstStyle/>
          <a:p>
            <a:pPr algn="just"/>
            <a:r>
              <a:rPr lang="en-GB" dirty="0"/>
              <a:t>Although slower than register memory, the contents of any location in RAM can still be “read” or “written” very quickly.  The time to read or write is referred to as the </a:t>
            </a:r>
            <a:r>
              <a:rPr lang="en-GB" b="1" dirty="0"/>
              <a:t>access time</a:t>
            </a:r>
            <a:r>
              <a:rPr lang="en-GB" dirty="0"/>
              <a:t> and is constant for all RAM locations.</a:t>
            </a:r>
            <a:endParaRPr lang="en-US" dirty="0"/>
          </a:p>
          <a:p>
            <a:pPr algn="just"/>
            <a:r>
              <a:rPr lang="en-GB" dirty="0" smtClean="0"/>
              <a:t>RAM </a:t>
            </a:r>
            <a:r>
              <a:rPr lang="en-GB" dirty="0"/>
              <a:t>is used to hold both program code (instructions) and data (numbers, strings </a:t>
            </a:r>
            <a:r>
              <a:rPr lang="en-GB" dirty="0" err="1"/>
              <a:t>etc</a:t>
            </a:r>
            <a:r>
              <a:rPr lang="en-GB" dirty="0"/>
              <a:t>).  </a:t>
            </a:r>
            <a:endParaRPr lang="en-GB" dirty="0" smtClean="0"/>
          </a:p>
          <a:p>
            <a:pPr algn="just"/>
            <a:r>
              <a:rPr lang="en-GB" dirty="0" smtClean="0"/>
              <a:t>Programs </a:t>
            </a:r>
            <a:r>
              <a:rPr lang="en-GB" dirty="0"/>
              <a:t>are “loaded” into RAM from a disk prior to execution by the CPU.</a:t>
            </a:r>
            <a:endParaRPr lang="en-US" dirty="0"/>
          </a:p>
          <a:p>
            <a:pPr algn="just"/>
            <a:r>
              <a:rPr lang="en-GB" dirty="0"/>
              <a:t>Locations in RAM are identified by an </a:t>
            </a:r>
            <a:r>
              <a:rPr lang="en-GB" b="1" dirty="0"/>
              <a:t>addressing scheme </a:t>
            </a:r>
            <a:r>
              <a:rPr lang="en-GB" i="1" dirty="0"/>
              <a:t>e.g. </a:t>
            </a:r>
            <a:r>
              <a:rPr lang="en-GB" dirty="0"/>
              <a:t>numbering the bytes in RAM from 0 onwards.   </a:t>
            </a:r>
            <a:endParaRPr lang="en-US" dirty="0"/>
          </a:p>
        </p:txBody>
      </p:sp>
    </p:spTree>
    <p:extLst>
      <p:ext uri="{BB962C8B-B14F-4D97-AF65-F5344CB8AC3E}">
        <p14:creationId xmlns:p14="http://schemas.microsoft.com/office/powerpoint/2010/main" val="3707711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92" y="171942"/>
            <a:ext cx="10515600" cy="575033"/>
          </a:xfrm>
        </p:spPr>
        <p:txBody>
          <a:bodyPr>
            <a:normAutofit fontScale="90000"/>
          </a:bodyPr>
          <a:lstStyle/>
          <a:p>
            <a:r>
              <a:rPr lang="en-US" dirty="0" smtClean="0"/>
              <a:t>Types of RAM</a:t>
            </a:r>
            <a:endParaRPr lang="en-US" dirty="0"/>
          </a:p>
        </p:txBody>
      </p:sp>
      <p:sp>
        <p:nvSpPr>
          <p:cNvPr id="3" name="Content Placeholder 2"/>
          <p:cNvSpPr>
            <a:spLocks noGrp="1"/>
          </p:cNvSpPr>
          <p:nvPr>
            <p:ph idx="1"/>
          </p:nvPr>
        </p:nvSpPr>
        <p:spPr>
          <a:xfrm>
            <a:off x="180304" y="927278"/>
            <a:ext cx="11822806" cy="5679583"/>
          </a:xfrm>
        </p:spPr>
        <p:txBody>
          <a:bodyPr>
            <a:normAutofit fontScale="85000" lnSpcReduction="20000"/>
          </a:bodyPr>
          <a:lstStyle/>
          <a:p>
            <a:pPr algn="just"/>
            <a:r>
              <a:rPr lang="en-GB" dirty="0"/>
              <a:t>There are many kinds of RAM and new ones are invented all the time.  One of aims is to make RAM access as fast as possible in order to keep up with the increasing speed of CPUs.</a:t>
            </a:r>
            <a:endParaRPr lang="en-US" dirty="0"/>
          </a:p>
          <a:p>
            <a:pPr algn="just"/>
            <a:r>
              <a:rPr lang="en-GB" dirty="0">
                <a:solidFill>
                  <a:srgbClr val="FF0000"/>
                </a:solidFill>
              </a:rPr>
              <a:t>SRAM (Static RAM)</a:t>
            </a:r>
            <a:r>
              <a:rPr lang="en-GB" dirty="0"/>
              <a:t> is the fastest form of RAM but also the most expensive.  Due to its cost it is not used as main memory but rather for cache memory.  Each bit requires a 6-transistor circuit.  </a:t>
            </a:r>
            <a:endParaRPr lang="en-US" dirty="0"/>
          </a:p>
          <a:p>
            <a:pPr algn="just"/>
            <a:r>
              <a:rPr lang="en-GB" dirty="0">
                <a:solidFill>
                  <a:srgbClr val="FF0000"/>
                </a:solidFill>
              </a:rPr>
              <a:t>DRAM (Dynamic RAM)</a:t>
            </a:r>
            <a:r>
              <a:rPr lang="en-GB" dirty="0"/>
              <a:t> is not as fast as SRAM but is cheaper and is used for main memory.  Each bit uses a single capacitor and single transistor circuit. Since capacitors lose their charge, DRAM needs to be refreshed every few milliseconds. The memory system does this transparently.  There are many implementations of DRAM, two well-known ones are SDRAM and DDR SDRAM.</a:t>
            </a:r>
            <a:endParaRPr lang="en-US" dirty="0"/>
          </a:p>
          <a:p>
            <a:pPr algn="just"/>
            <a:r>
              <a:rPr lang="en-GB" dirty="0">
                <a:solidFill>
                  <a:srgbClr val="FF0000"/>
                </a:solidFill>
              </a:rPr>
              <a:t>SDRAM (Synchronous DRAM) </a:t>
            </a:r>
            <a:r>
              <a:rPr lang="en-GB" dirty="0"/>
              <a:t>is a form of DRAM that is synchronised with the clock of the CPU’s system bus, sometimes called the front-side bus (FSB).  As an example, if the system bus operates at 167Mhz over an 8-byte (64-bit) data bus , then an SDRAM module could transfer 167 x 8 ~ 1.3GB/sec.  </a:t>
            </a:r>
            <a:endParaRPr lang="en-US" dirty="0"/>
          </a:p>
          <a:p>
            <a:pPr algn="just"/>
            <a:r>
              <a:rPr lang="en-GB" dirty="0">
                <a:solidFill>
                  <a:srgbClr val="FF0000"/>
                </a:solidFill>
              </a:rPr>
              <a:t>DDR SDRAM (Double-Data Rate DRAM) </a:t>
            </a:r>
            <a:r>
              <a:rPr lang="en-GB" dirty="0"/>
              <a:t>is an optimisation of SDRAM that allows data to be transferred on both the rising edge and falling edge of a clock signal. Effectively doubling the amount of data that can be transferred in a period of time. For example a PC-3200 DDR-SDRAM module operating at 200Mhz can transfer 200 x 8 x 2 ~ 3.2GB/sec over an 8-byte (64-bit) data bus.</a:t>
            </a:r>
            <a:endParaRPr lang="en-US" dirty="0"/>
          </a:p>
          <a:p>
            <a:endParaRPr lang="en-US" dirty="0"/>
          </a:p>
        </p:txBody>
      </p:sp>
    </p:spTree>
    <p:extLst>
      <p:ext uri="{BB962C8B-B14F-4D97-AF65-F5344CB8AC3E}">
        <p14:creationId xmlns:p14="http://schemas.microsoft.com/office/powerpoint/2010/main" val="244918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6" y="1795346"/>
            <a:ext cx="4780349" cy="4780349"/>
          </a:xfrm>
          <a:prstGeom prst="rect">
            <a:avLst/>
          </a:prstGeom>
        </p:spPr>
      </p:pic>
      <p:pic>
        <p:nvPicPr>
          <p:cNvPr id="5" name="Picture 4"/>
          <p:cNvPicPr>
            <a:picLocks noChangeAspect="1"/>
          </p:cNvPicPr>
          <p:nvPr/>
        </p:nvPicPr>
        <p:blipFill>
          <a:blip r:embed="rId3"/>
          <a:stretch>
            <a:fillRect/>
          </a:stretch>
        </p:blipFill>
        <p:spPr>
          <a:xfrm>
            <a:off x="9282340" y="197826"/>
            <a:ext cx="2806631" cy="6656651"/>
          </a:xfrm>
          <a:prstGeom prst="rect">
            <a:avLst/>
          </a:prstGeom>
        </p:spPr>
      </p:pic>
      <p:pic>
        <p:nvPicPr>
          <p:cNvPr id="6" name="Google Shape;690;p97"/>
          <p:cNvPicPr preferRelativeResize="0"/>
          <p:nvPr/>
        </p:nvPicPr>
        <p:blipFill rotWithShape="1">
          <a:blip r:embed="rId4">
            <a:alphaModFix/>
          </a:blip>
          <a:srcRect/>
          <a:stretch/>
        </p:blipFill>
        <p:spPr>
          <a:xfrm>
            <a:off x="2044351" y="640108"/>
            <a:ext cx="1925484" cy="1347126"/>
          </a:xfrm>
          <a:prstGeom prst="rect">
            <a:avLst/>
          </a:prstGeom>
          <a:noFill/>
          <a:ln>
            <a:noFill/>
          </a:ln>
        </p:spPr>
      </p:pic>
      <p:pic>
        <p:nvPicPr>
          <p:cNvPr id="7" name="Picture 6"/>
          <p:cNvPicPr>
            <a:picLocks noChangeAspect="1"/>
          </p:cNvPicPr>
          <p:nvPr/>
        </p:nvPicPr>
        <p:blipFill>
          <a:blip r:embed="rId5"/>
          <a:stretch>
            <a:fillRect/>
          </a:stretch>
        </p:blipFill>
        <p:spPr>
          <a:xfrm>
            <a:off x="4922453" y="-40117"/>
            <a:ext cx="4690976" cy="3299820"/>
          </a:xfrm>
          <a:prstGeom prst="rect">
            <a:avLst/>
          </a:prstGeom>
        </p:spPr>
      </p:pic>
      <p:pic>
        <p:nvPicPr>
          <p:cNvPr id="2" name="Picture 1"/>
          <p:cNvPicPr>
            <a:picLocks noChangeAspect="1"/>
          </p:cNvPicPr>
          <p:nvPr/>
        </p:nvPicPr>
        <p:blipFill>
          <a:blip r:embed="rId6"/>
          <a:stretch>
            <a:fillRect/>
          </a:stretch>
        </p:blipFill>
        <p:spPr>
          <a:xfrm>
            <a:off x="4784705" y="3299095"/>
            <a:ext cx="3324225" cy="3276600"/>
          </a:xfrm>
          <a:prstGeom prst="rect">
            <a:avLst/>
          </a:prstGeom>
        </p:spPr>
      </p:pic>
      <p:sp>
        <p:nvSpPr>
          <p:cNvPr id="10" name="Google Shape;688;p97"/>
          <p:cNvSpPr txBox="1">
            <a:spLocks/>
          </p:cNvSpPr>
          <p:nvPr/>
        </p:nvSpPr>
        <p:spPr>
          <a:xfrm>
            <a:off x="100361" y="197826"/>
            <a:ext cx="4822092" cy="84110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3200"/>
              <a:buFont typeface="Arial" panose="020B0604020202020204" pitchFamily="34" charset="0"/>
              <a:buNone/>
            </a:pPr>
            <a:r>
              <a:rPr lang="en-US" sz="1600" dirty="0" smtClean="0">
                <a:solidFill>
                  <a:srgbClr val="FF0000"/>
                </a:solidFill>
              </a:rPr>
              <a:t>Memory is an array of storage, each having capacity of 8 bits or so  and holds program and data in binary format</a:t>
            </a:r>
            <a:endParaRPr lang="en-US" sz="1600" dirty="0">
              <a:solidFill>
                <a:srgbClr val="FF0000"/>
              </a:solidFill>
            </a:endParaRPr>
          </a:p>
        </p:txBody>
      </p:sp>
    </p:spTree>
    <p:extLst>
      <p:ext uri="{BB962C8B-B14F-4D97-AF65-F5344CB8AC3E}">
        <p14:creationId xmlns:p14="http://schemas.microsoft.com/office/powerpoint/2010/main" val="384572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97"/>
          <p:cNvPicPr preferRelativeResize="0"/>
          <p:nvPr/>
        </p:nvPicPr>
        <p:blipFill rotWithShape="1">
          <a:blip r:embed="rId3">
            <a:alphaModFix/>
          </a:blip>
          <a:srcRect/>
          <a:stretch/>
        </p:blipFill>
        <p:spPr>
          <a:xfrm>
            <a:off x="7352333" y="1148640"/>
            <a:ext cx="4729480" cy="5140835"/>
          </a:xfrm>
          <a:prstGeom prst="rect">
            <a:avLst/>
          </a:prstGeom>
          <a:noFill/>
          <a:ln>
            <a:noFill/>
          </a:ln>
        </p:spPr>
      </p:pic>
      <p:sp>
        <p:nvSpPr>
          <p:cNvPr id="688" name="Google Shape;688;p97"/>
          <p:cNvSpPr txBox="1">
            <a:spLocks noGrp="1"/>
          </p:cNvSpPr>
          <p:nvPr>
            <p:ph type="body" idx="1"/>
          </p:nvPr>
        </p:nvSpPr>
        <p:spPr>
          <a:xfrm>
            <a:off x="638377" y="26218"/>
            <a:ext cx="11564695" cy="84110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3200" dirty="0"/>
              <a:t>Memory is an array of storage, each having capacity of 8 bits or so  and holds program and data in binary format</a:t>
            </a:r>
            <a:endParaRPr sz="3200" dirty="0"/>
          </a:p>
        </p:txBody>
      </p:sp>
      <p:pic>
        <p:nvPicPr>
          <p:cNvPr id="689" name="Google Shape;689;p97"/>
          <p:cNvPicPr preferRelativeResize="0"/>
          <p:nvPr/>
        </p:nvPicPr>
        <p:blipFill rotWithShape="1">
          <a:blip r:embed="rId4">
            <a:alphaModFix/>
          </a:blip>
          <a:srcRect/>
          <a:stretch/>
        </p:blipFill>
        <p:spPr>
          <a:xfrm>
            <a:off x="3543707" y="904920"/>
            <a:ext cx="3693281" cy="2904184"/>
          </a:xfrm>
          <a:prstGeom prst="rect">
            <a:avLst/>
          </a:prstGeom>
          <a:noFill/>
          <a:ln>
            <a:noFill/>
          </a:ln>
        </p:spPr>
      </p:pic>
      <p:pic>
        <p:nvPicPr>
          <p:cNvPr id="690" name="Google Shape;690;p97"/>
          <p:cNvPicPr preferRelativeResize="0"/>
          <p:nvPr/>
        </p:nvPicPr>
        <p:blipFill rotWithShape="1">
          <a:blip r:embed="rId5">
            <a:alphaModFix/>
          </a:blip>
          <a:srcRect/>
          <a:stretch/>
        </p:blipFill>
        <p:spPr>
          <a:xfrm>
            <a:off x="1834563" y="5011094"/>
            <a:ext cx="2327235" cy="1768963"/>
          </a:xfrm>
          <a:prstGeom prst="rect">
            <a:avLst/>
          </a:prstGeom>
          <a:noFill/>
          <a:ln>
            <a:noFill/>
          </a:ln>
        </p:spPr>
      </p:pic>
      <p:pic>
        <p:nvPicPr>
          <p:cNvPr id="691" name="Google Shape;691;p97"/>
          <p:cNvPicPr preferRelativeResize="0"/>
          <p:nvPr/>
        </p:nvPicPr>
        <p:blipFill rotWithShape="1">
          <a:blip r:embed="rId6">
            <a:alphaModFix/>
          </a:blip>
          <a:srcRect/>
          <a:stretch/>
        </p:blipFill>
        <p:spPr>
          <a:xfrm>
            <a:off x="4426263" y="3631842"/>
            <a:ext cx="2156231" cy="3226158"/>
          </a:xfrm>
          <a:prstGeom prst="rect">
            <a:avLst/>
          </a:prstGeom>
          <a:noFill/>
          <a:ln>
            <a:noFill/>
          </a:ln>
        </p:spPr>
      </p:pic>
      <p:sp>
        <p:nvSpPr>
          <p:cNvPr id="692" name="Google Shape;692;p97"/>
          <p:cNvSpPr/>
          <p:nvPr/>
        </p:nvSpPr>
        <p:spPr>
          <a:xfrm>
            <a:off x="7452206" y="4431556"/>
            <a:ext cx="717884" cy="579538"/>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97"/>
          <p:cNvSpPr/>
          <p:nvPr/>
        </p:nvSpPr>
        <p:spPr>
          <a:xfrm>
            <a:off x="6842934" y="4637007"/>
            <a:ext cx="609272" cy="426216"/>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97"/>
          <p:cNvSpPr/>
          <p:nvPr/>
        </p:nvSpPr>
        <p:spPr>
          <a:xfrm>
            <a:off x="4395948" y="3271234"/>
            <a:ext cx="2446986" cy="2947745"/>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97"/>
          <p:cNvSpPr txBox="1">
            <a:spLocks noGrp="1"/>
          </p:cNvSpPr>
          <p:nvPr>
            <p:ph type="title"/>
          </p:nvPr>
        </p:nvSpPr>
        <p:spPr>
          <a:xfrm>
            <a:off x="4468977" y="939341"/>
            <a:ext cx="1771435" cy="6760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Calibri"/>
              <a:buNone/>
            </a:pPr>
            <a:r>
              <a:rPr lang="en-US" sz="3200" b="1" i="1" dirty="0">
                <a:solidFill>
                  <a:schemeClr val="accent1"/>
                </a:solidFill>
              </a:rPr>
              <a:t>Module</a:t>
            </a:r>
            <a:endParaRPr sz="3200" dirty="0"/>
          </a:p>
        </p:txBody>
      </p:sp>
      <p:sp>
        <p:nvSpPr>
          <p:cNvPr id="696" name="Google Shape;696;p97"/>
          <p:cNvSpPr txBox="1"/>
          <p:nvPr/>
        </p:nvSpPr>
        <p:spPr>
          <a:xfrm>
            <a:off x="3243230" y="6218979"/>
            <a:ext cx="826388" cy="67608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1"/>
              </a:buClr>
              <a:buSzPts val="3200"/>
              <a:buFont typeface="Calibri"/>
              <a:buNone/>
            </a:pPr>
            <a:r>
              <a:rPr lang="en-US" sz="3200" b="1">
                <a:solidFill>
                  <a:schemeClr val="accent1"/>
                </a:solidFill>
                <a:latin typeface="Calibri"/>
                <a:ea typeface="Calibri"/>
                <a:cs typeface="Calibri"/>
                <a:sym typeface="Calibri"/>
              </a:rPr>
              <a:t>IC</a:t>
            </a:r>
            <a:endParaRPr sz="3200">
              <a:solidFill>
                <a:schemeClr val="dk1"/>
              </a:solidFill>
              <a:latin typeface="Calibri"/>
              <a:ea typeface="Calibri"/>
              <a:cs typeface="Calibri"/>
              <a:sym typeface="Calibri"/>
            </a:endParaRPr>
          </a:p>
        </p:txBody>
      </p:sp>
      <p:sp>
        <p:nvSpPr>
          <p:cNvPr id="697" name="Google Shape;697;p97"/>
          <p:cNvSpPr txBox="1"/>
          <p:nvPr/>
        </p:nvSpPr>
        <p:spPr>
          <a:xfrm>
            <a:off x="8194460" y="6289476"/>
            <a:ext cx="3757133" cy="37895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0000"/>
              </a:buClr>
              <a:buSzPts val="3200"/>
              <a:buFont typeface="Calibri"/>
              <a:buNone/>
            </a:pPr>
            <a:r>
              <a:rPr lang="en-US" sz="2000" b="1" i="1" dirty="0">
                <a:solidFill>
                  <a:srgbClr val="FF0000"/>
                </a:solidFill>
                <a:latin typeface="Calibri"/>
                <a:ea typeface="Calibri"/>
                <a:cs typeface="Calibri"/>
                <a:sym typeface="Calibri"/>
              </a:rPr>
              <a:t>Internal of </a:t>
            </a:r>
            <a:r>
              <a:rPr lang="en-US" sz="2000" b="1" i="1" dirty="0" smtClean="0">
                <a:solidFill>
                  <a:srgbClr val="FF0000"/>
                </a:solidFill>
                <a:latin typeface="Calibri"/>
                <a:ea typeface="Calibri"/>
                <a:cs typeface="Calibri"/>
                <a:sym typeface="Calibri"/>
              </a:rPr>
              <a:t>IC</a:t>
            </a:r>
            <a:endParaRPr sz="2000" dirty="0">
              <a:solidFill>
                <a:srgbClr val="FF0000"/>
              </a:solidFill>
              <a:latin typeface="Calibri"/>
              <a:ea typeface="Calibri"/>
              <a:cs typeface="Calibri"/>
              <a:sym typeface="Calibri"/>
            </a:endParaRPr>
          </a:p>
        </p:txBody>
      </p:sp>
      <p:sp>
        <p:nvSpPr>
          <p:cNvPr id="698" name="Google Shape;698;p97"/>
          <p:cNvSpPr txBox="1"/>
          <p:nvPr/>
        </p:nvSpPr>
        <p:spPr>
          <a:xfrm>
            <a:off x="7625999" y="1328627"/>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699" name="Google Shape;699;p97"/>
          <p:cNvSpPr txBox="1"/>
          <p:nvPr/>
        </p:nvSpPr>
        <p:spPr>
          <a:xfrm>
            <a:off x="8209139" y="135223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700" name="Google Shape;700;p97"/>
          <p:cNvSpPr txBox="1"/>
          <p:nvPr/>
        </p:nvSpPr>
        <p:spPr>
          <a:xfrm>
            <a:off x="8766135" y="1313551"/>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01" name="Google Shape;701;p97"/>
          <p:cNvSpPr txBox="1"/>
          <p:nvPr/>
        </p:nvSpPr>
        <p:spPr>
          <a:xfrm>
            <a:off x="9334931" y="135223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702" name="Google Shape;702;p97"/>
          <p:cNvSpPr txBox="1"/>
          <p:nvPr/>
        </p:nvSpPr>
        <p:spPr>
          <a:xfrm>
            <a:off x="9887877" y="135223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703" name="Google Shape;703;p97"/>
          <p:cNvSpPr txBox="1"/>
          <p:nvPr/>
        </p:nvSpPr>
        <p:spPr>
          <a:xfrm>
            <a:off x="10431899" y="130506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04" name="Google Shape;704;p97"/>
          <p:cNvSpPr txBox="1"/>
          <p:nvPr/>
        </p:nvSpPr>
        <p:spPr>
          <a:xfrm>
            <a:off x="10984845" y="132862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05" name="Google Shape;705;p97"/>
          <p:cNvSpPr txBox="1"/>
          <p:nvPr/>
        </p:nvSpPr>
        <p:spPr>
          <a:xfrm>
            <a:off x="11552543" y="1313551"/>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06" name="Google Shape;706;p97"/>
          <p:cNvSpPr txBox="1"/>
          <p:nvPr/>
        </p:nvSpPr>
        <p:spPr>
          <a:xfrm>
            <a:off x="7659634"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07" name="Google Shape;707;p97"/>
          <p:cNvSpPr txBox="1"/>
          <p:nvPr/>
        </p:nvSpPr>
        <p:spPr>
          <a:xfrm>
            <a:off x="8805879" y="2609504"/>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708" name="Google Shape;708;p97"/>
          <p:cNvSpPr txBox="1"/>
          <p:nvPr/>
        </p:nvSpPr>
        <p:spPr>
          <a:xfrm>
            <a:off x="9299372"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09" name="Google Shape;709;p97"/>
          <p:cNvSpPr txBox="1"/>
          <p:nvPr/>
        </p:nvSpPr>
        <p:spPr>
          <a:xfrm>
            <a:off x="9887876" y="2578277"/>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10" name="Google Shape;710;p97"/>
          <p:cNvSpPr txBox="1"/>
          <p:nvPr/>
        </p:nvSpPr>
        <p:spPr>
          <a:xfrm>
            <a:off x="8209139"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711" name="Google Shape;711;p97"/>
          <p:cNvSpPr txBox="1"/>
          <p:nvPr/>
        </p:nvSpPr>
        <p:spPr>
          <a:xfrm>
            <a:off x="10439508"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712" name="Google Shape;712;p97"/>
          <p:cNvSpPr txBox="1"/>
          <p:nvPr/>
        </p:nvSpPr>
        <p:spPr>
          <a:xfrm>
            <a:off x="10969873" y="2578277"/>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13" name="Google Shape;713;p97"/>
          <p:cNvSpPr txBox="1"/>
          <p:nvPr/>
        </p:nvSpPr>
        <p:spPr>
          <a:xfrm>
            <a:off x="11526570" y="2580602"/>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714" name="Google Shape;714;p97"/>
          <p:cNvSpPr txBox="1"/>
          <p:nvPr/>
        </p:nvSpPr>
        <p:spPr>
          <a:xfrm>
            <a:off x="174384" y="2293763"/>
            <a:ext cx="3195598"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0101000001111111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1100000111100000</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0101010100001111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1110000000111111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0101000001111111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1100000111100000</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0101010100001111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1110000000111111</a:t>
            </a:r>
            <a:endParaRPr sz="2400">
              <a:solidFill>
                <a:schemeClr val="dk1"/>
              </a:solidFill>
              <a:latin typeface="Calibri"/>
              <a:ea typeface="Calibri"/>
              <a:cs typeface="Calibri"/>
              <a:sym typeface="Calibri"/>
            </a:endParaRPr>
          </a:p>
        </p:txBody>
      </p:sp>
      <p:sp>
        <p:nvSpPr>
          <p:cNvPr id="715" name="Google Shape;715;p97"/>
          <p:cNvSpPr txBox="1"/>
          <p:nvPr/>
        </p:nvSpPr>
        <p:spPr>
          <a:xfrm>
            <a:off x="638377" y="1043096"/>
            <a:ext cx="2038490" cy="676087"/>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ctr" rtl="0">
              <a:lnSpc>
                <a:spcPct val="90000"/>
              </a:lnSpc>
              <a:spcBef>
                <a:spcPts val="0"/>
              </a:spcBef>
              <a:spcAft>
                <a:spcPts val="0"/>
              </a:spcAft>
              <a:buClr>
                <a:srgbClr val="FF0000"/>
              </a:buClr>
              <a:buSzPct val="100000"/>
              <a:buFont typeface="Calibri"/>
              <a:buNone/>
            </a:pPr>
            <a:r>
              <a:rPr lang="en-US" sz="3200" b="1" i="1">
                <a:solidFill>
                  <a:srgbClr val="FF0000"/>
                </a:solidFill>
                <a:latin typeface="Calibri"/>
                <a:ea typeface="Calibri"/>
                <a:cs typeface="Calibri"/>
                <a:sym typeface="Calibri"/>
              </a:rPr>
              <a:t>User Program &amp; Data</a:t>
            </a:r>
            <a:endParaRPr sz="3200">
              <a:solidFill>
                <a:srgbClr val="FF0000"/>
              </a:solidFill>
              <a:latin typeface="Calibri"/>
              <a:ea typeface="Calibri"/>
              <a:cs typeface="Calibri"/>
              <a:sym typeface="Calibri"/>
            </a:endParaRPr>
          </a:p>
        </p:txBody>
      </p:sp>
      <p:sp>
        <p:nvSpPr>
          <p:cNvPr id="716" name="Google Shape;716;p97"/>
          <p:cNvSpPr/>
          <p:nvPr/>
        </p:nvSpPr>
        <p:spPr>
          <a:xfrm>
            <a:off x="1120170" y="1695680"/>
            <a:ext cx="579716" cy="59808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97"/>
          <p:cNvSpPr/>
          <p:nvPr/>
        </p:nvSpPr>
        <p:spPr>
          <a:xfrm>
            <a:off x="2884868" y="2607179"/>
            <a:ext cx="771556" cy="664055"/>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p97"/>
          <p:cNvSpPr/>
          <p:nvPr/>
        </p:nvSpPr>
        <p:spPr>
          <a:xfrm>
            <a:off x="3779621" y="2176831"/>
            <a:ext cx="784422" cy="976791"/>
          </a:xfrm>
          <a:prstGeom prst="ellipse">
            <a:avLst/>
          </a:prstGeom>
          <a:no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19" name="Google Shape;719;p97"/>
          <p:cNvCxnSpPr/>
          <p:nvPr/>
        </p:nvCxnSpPr>
        <p:spPr>
          <a:xfrm flipH="1">
            <a:off x="3243230" y="3068844"/>
            <a:ext cx="826388" cy="2430435"/>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3" name="Google Shape;653;p93"/>
          <p:cNvSpPr txBox="1"/>
          <p:nvPr/>
        </p:nvSpPr>
        <p:spPr>
          <a:xfrm>
            <a:off x="2901767" y="4450318"/>
            <a:ext cx="2661139"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0101000001111111</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1100000111100000</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0101010100001111</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1110000000111111</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0101000001111111</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1100000111100000</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0101010100001111</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1110000000111111</a:t>
            </a:r>
            <a:endParaRPr sz="1800" dirty="0">
              <a:solidFill>
                <a:schemeClr val="dk1"/>
              </a:solidFill>
              <a:latin typeface="Calibri"/>
              <a:ea typeface="Calibri"/>
              <a:cs typeface="Calibri"/>
              <a:sym typeface="Calibri"/>
            </a:endParaRPr>
          </a:p>
        </p:txBody>
      </p:sp>
      <p:sp>
        <p:nvSpPr>
          <p:cNvPr id="654" name="Google Shape;654;p93"/>
          <p:cNvSpPr txBox="1"/>
          <p:nvPr/>
        </p:nvSpPr>
        <p:spPr>
          <a:xfrm>
            <a:off x="2970494" y="4024377"/>
            <a:ext cx="24385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Calibri"/>
                <a:ea typeface="Calibri"/>
                <a:cs typeface="Calibri"/>
                <a:sym typeface="Calibri"/>
              </a:rPr>
              <a:t>Program and Data</a:t>
            </a:r>
            <a:endParaRPr dirty="0"/>
          </a:p>
        </p:txBody>
      </p:sp>
      <p:sp>
        <p:nvSpPr>
          <p:cNvPr id="655" name="Google Shape;655;p93" descr="Image result for ram on motherboard"/>
          <p:cNvSpPr/>
          <p:nvPr/>
        </p:nvSpPr>
        <p:spPr>
          <a:xfrm>
            <a:off x="155575" y="-1371600"/>
            <a:ext cx="2857500" cy="285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93" descr="Image result for ram on motherboard"/>
          <p:cNvSpPr/>
          <p:nvPr/>
        </p:nvSpPr>
        <p:spPr>
          <a:xfrm>
            <a:off x="307975" y="-1219200"/>
            <a:ext cx="2857500" cy="285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Google Shape;657;p93" descr="Image result for ram on motherboard"/>
          <p:cNvSpPr/>
          <p:nvPr/>
        </p:nvSpPr>
        <p:spPr>
          <a:xfrm>
            <a:off x="460375" y="-1066800"/>
            <a:ext cx="2857500" cy="285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58" name="Google Shape;658;p93" descr="Image result for ram on motherboard"/>
          <p:cNvPicPr preferRelativeResize="0"/>
          <p:nvPr/>
        </p:nvPicPr>
        <p:blipFill rotWithShape="1">
          <a:blip r:embed="rId3">
            <a:alphaModFix/>
          </a:blip>
          <a:srcRect/>
          <a:stretch/>
        </p:blipFill>
        <p:spPr>
          <a:xfrm>
            <a:off x="9968749" y="4475247"/>
            <a:ext cx="2223251" cy="2258466"/>
          </a:xfrm>
          <a:prstGeom prst="rect">
            <a:avLst/>
          </a:prstGeom>
          <a:noFill/>
          <a:ln>
            <a:noFill/>
          </a:ln>
        </p:spPr>
      </p:pic>
      <p:sp>
        <p:nvSpPr>
          <p:cNvPr id="659" name="Google Shape;659;p93"/>
          <p:cNvSpPr txBox="1"/>
          <p:nvPr/>
        </p:nvSpPr>
        <p:spPr>
          <a:xfrm>
            <a:off x="5070390" y="6281482"/>
            <a:ext cx="229772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Stored in RAM</a:t>
            </a:r>
            <a:endParaRPr sz="1800" dirty="0">
              <a:solidFill>
                <a:schemeClr val="dk1"/>
              </a:solidFill>
              <a:latin typeface="Calibri"/>
              <a:ea typeface="Calibri"/>
              <a:cs typeface="Calibri"/>
              <a:sym typeface="Calibri"/>
            </a:endParaRPr>
          </a:p>
        </p:txBody>
      </p:sp>
      <p:pic>
        <p:nvPicPr>
          <p:cNvPr id="13" name="Picture 12"/>
          <p:cNvPicPr>
            <a:picLocks noChangeAspect="1"/>
          </p:cNvPicPr>
          <p:nvPr/>
        </p:nvPicPr>
        <p:blipFill>
          <a:blip r:embed="rId4"/>
          <a:stretch>
            <a:fillRect/>
          </a:stretch>
        </p:blipFill>
        <p:spPr>
          <a:xfrm>
            <a:off x="75708" y="65680"/>
            <a:ext cx="2806631" cy="6656651"/>
          </a:xfrm>
          <a:prstGeom prst="rect">
            <a:avLst/>
          </a:prstGeom>
        </p:spPr>
      </p:pic>
      <p:pic>
        <p:nvPicPr>
          <p:cNvPr id="16" name="Google Shape;689;p97"/>
          <p:cNvPicPr preferRelativeResize="0"/>
          <p:nvPr/>
        </p:nvPicPr>
        <p:blipFill rotWithShape="1">
          <a:blip r:embed="rId5">
            <a:alphaModFix/>
          </a:blip>
          <a:srcRect/>
          <a:stretch/>
        </p:blipFill>
        <p:spPr>
          <a:xfrm>
            <a:off x="7344033" y="4953842"/>
            <a:ext cx="2400840" cy="1899575"/>
          </a:xfrm>
          <a:prstGeom prst="rect">
            <a:avLst/>
          </a:prstGeom>
          <a:noFill/>
          <a:ln>
            <a:noFill/>
          </a:ln>
        </p:spPr>
      </p:pic>
      <p:pic>
        <p:nvPicPr>
          <p:cNvPr id="17" name="Google Shape;690;p97"/>
          <p:cNvPicPr preferRelativeResize="0"/>
          <p:nvPr/>
        </p:nvPicPr>
        <p:blipFill rotWithShape="1">
          <a:blip r:embed="rId6">
            <a:alphaModFix/>
          </a:blip>
          <a:srcRect/>
          <a:stretch/>
        </p:blipFill>
        <p:spPr>
          <a:xfrm>
            <a:off x="4967274" y="4635340"/>
            <a:ext cx="2327235" cy="1646142"/>
          </a:xfrm>
          <a:prstGeom prst="rect">
            <a:avLst/>
          </a:prstGeom>
          <a:noFill/>
          <a:ln>
            <a:noFill/>
          </a:ln>
        </p:spPr>
      </p:pic>
      <p:pic>
        <p:nvPicPr>
          <p:cNvPr id="2" name="Picture 1"/>
          <p:cNvPicPr>
            <a:picLocks noChangeAspect="1"/>
          </p:cNvPicPr>
          <p:nvPr/>
        </p:nvPicPr>
        <p:blipFill>
          <a:blip r:embed="rId7"/>
          <a:stretch>
            <a:fillRect/>
          </a:stretch>
        </p:blipFill>
        <p:spPr>
          <a:xfrm>
            <a:off x="3034739" y="2739"/>
            <a:ext cx="5669932" cy="3988457"/>
          </a:xfrm>
          <a:prstGeom prst="rect">
            <a:avLst/>
          </a:prstGeom>
        </p:spPr>
      </p:pic>
      <p:pic>
        <p:nvPicPr>
          <p:cNvPr id="3" name="Picture 2"/>
          <p:cNvPicPr>
            <a:picLocks noChangeAspect="1"/>
          </p:cNvPicPr>
          <p:nvPr/>
        </p:nvPicPr>
        <p:blipFill>
          <a:blip r:embed="rId8"/>
          <a:stretch>
            <a:fillRect/>
          </a:stretch>
        </p:blipFill>
        <p:spPr>
          <a:xfrm>
            <a:off x="8726335" y="0"/>
            <a:ext cx="3305175" cy="3219450"/>
          </a:xfrm>
          <a:prstGeom prst="rect">
            <a:avLst/>
          </a:prstGeom>
        </p:spPr>
      </p:pic>
      <p:pic>
        <p:nvPicPr>
          <p:cNvPr id="19" name="Picture 18"/>
          <p:cNvPicPr>
            <a:picLocks noChangeAspect="1"/>
          </p:cNvPicPr>
          <p:nvPr/>
        </p:nvPicPr>
        <p:blipFill>
          <a:blip r:embed="rId9"/>
          <a:stretch>
            <a:fillRect/>
          </a:stretch>
        </p:blipFill>
        <p:spPr>
          <a:xfrm>
            <a:off x="6971944" y="3233366"/>
            <a:ext cx="1470077" cy="1659529"/>
          </a:xfrm>
          <a:prstGeom prst="rect">
            <a:avLst/>
          </a:prstGeom>
        </p:spPr>
      </p:pic>
      <p:pic>
        <p:nvPicPr>
          <p:cNvPr id="20" name="Picture 19"/>
          <p:cNvPicPr>
            <a:picLocks noChangeAspect="1"/>
          </p:cNvPicPr>
          <p:nvPr/>
        </p:nvPicPr>
        <p:blipFill>
          <a:blip r:embed="rId10"/>
          <a:stretch>
            <a:fillRect/>
          </a:stretch>
        </p:blipFill>
        <p:spPr>
          <a:xfrm>
            <a:off x="8954693" y="3197468"/>
            <a:ext cx="1580360" cy="1690253"/>
          </a:xfrm>
          <a:prstGeom prst="rect">
            <a:avLst/>
          </a:prstGeom>
        </p:spPr>
      </p:pic>
    </p:spTree>
    <p:extLst>
      <p:ext uri="{BB962C8B-B14F-4D97-AF65-F5344CB8AC3E}">
        <p14:creationId xmlns:p14="http://schemas.microsoft.com/office/powerpoint/2010/main" val="257308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184819"/>
            <a:ext cx="3769740" cy="562313"/>
          </a:xfrm>
        </p:spPr>
        <p:txBody>
          <a:bodyPr>
            <a:normAutofit fontScale="90000"/>
          </a:bodyPr>
          <a:lstStyle/>
          <a:p>
            <a:pPr algn="ctr"/>
            <a:r>
              <a:rPr lang="en-US" dirty="0" smtClean="0"/>
              <a:t>Main Memory</a:t>
            </a:r>
            <a:endParaRPr lang="en-US" dirty="0"/>
          </a:p>
        </p:txBody>
      </p:sp>
      <p:sp>
        <p:nvSpPr>
          <p:cNvPr id="3" name="Content Placeholder 2"/>
          <p:cNvSpPr>
            <a:spLocks noGrp="1"/>
          </p:cNvSpPr>
          <p:nvPr>
            <p:ph idx="1"/>
          </p:nvPr>
        </p:nvSpPr>
        <p:spPr>
          <a:xfrm>
            <a:off x="244699" y="996197"/>
            <a:ext cx="7058374" cy="2065256"/>
          </a:xfrm>
        </p:spPr>
        <p:txBody>
          <a:bodyPr>
            <a:normAutofit/>
          </a:bodyPr>
          <a:lstStyle/>
          <a:p>
            <a:pPr algn="just"/>
            <a:r>
              <a:rPr lang="en-GB" dirty="0"/>
              <a:t>Main memory can be considered to be organised as a matrix of bits.  </a:t>
            </a:r>
            <a:endParaRPr lang="en-GB" dirty="0" smtClean="0"/>
          </a:p>
          <a:p>
            <a:pPr algn="just"/>
            <a:r>
              <a:rPr lang="en-GB" dirty="0" smtClean="0"/>
              <a:t>Each </a:t>
            </a:r>
            <a:r>
              <a:rPr lang="en-GB" dirty="0"/>
              <a:t>row represents a memory location, typically this is </a:t>
            </a:r>
            <a:r>
              <a:rPr lang="en-GB" dirty="0" smtClean="0"/>
              <a:t>1 Byte ( 8 cells contain 8 bits)</a:t>
            </a:r>
          </a:p>
          <a:p>
            <a:pPr marL="0" indent="0" algn="just">
              <a:buNone/>
            </a:pPr>
            <a:endParaRPr lang="en-GB" b="1" dirty="0" smtClean="0"/>
          </a:p>
        </p:txBody>
      </p:sp>
      <p:pic>
        <p:nvPicPr>
          <p:cNvPr id="22" name="Picture 21"/>
          <p:cNvPicPr>
            <a:picLocks noChangeAspect="1"/>
          </p:cNvPicPr>
          <p:nvPr/>
        </p:nvPicPr>
        <p:blipFill>
          <a:blip r:embed="rId2"/>
          <a:stretch>
            <a:fillRect/>
          </a:stretch>
        </p:blipFill>
        <p:spPr>
          <a:xfrm>
            <a:off x="7593515" y="326827"/>
            <a:ext cx="4460953" cy="5469251"/>
          </a:xfrm>
          <a:prstGeom prst="rect">
            <a:avLst/>
          </a:prstGeom>
        </p:spPr>
      </p:pic>
      <p:pic>
        <p:nvPicPr>
          <p:cNvPr id="24" name="Picture 23"/>
          <p:cNvPicPr>
            <a:picLocks noChangeAspect="1"/>
          </p:cNvPicPr>
          <p:nvPr/>
        </p:nvPicPr>
        <p:blipFill>
          <a:blip r:embed="rId3"/>
          <a:stretch>
            <a:fillRect/>
          </a:stretch>
        </p:blipFill>
        <p:spPr>
          <a:xfrm>
            <a:off x="425848" y="3310518"/>
            <a:ext cx="6696075" cy="3314700"/>
          </a:xfrm>
          <a:prstGeom prst="rect">
            <a:avLst/>
          </a:prstGeom>
        </p:spPr>
      </p:pic>
    </p:spTree>
    <p:extLst>
      <p:ext uri="{BB962C8B-B14F-4D97-AF65-F5344CB8AC3E}">
        <p14:creationId xmlns:p14="http://schemas.microsoft.com/office/powerpoint/2010/main" val="13972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81" y="155751"/>
            <a:ext cx="6994020" cy="3690266"/>
          </a:xfrm>
          <a:prstGeom prst="rect">
            <a:avLst/>
          </a:prstGeom>
        </p:spPr>
      </p:pic>
      <p:pic>
        <p:nvPicPr>
          <p:cNvPr id="7" name="Google Shape;687;p97"/>
          <p:cNvPicPr preferRelativeResize="0"/>
          <p:nvPr/>
        </p:nvPicPr>
        <p:blipFill rotWithShape="1">
          <a:blip r:embed="rId3">
            <a:alphaModFix/>
          </a:blip>
          <a:srcRect/>
          <a:stretch/>
        </p:blipFill>
        <p:spPr>
          <a:xfrm>
            <a:off x="7340488" y="498426"/>
            <a:ext cx="4729480" cy="5140835"/>
          </a:xfrm>
          <a:prstGeom prst="rect">
            <a:avLst/>
          </a:prstGeom>
          <a:noFill/>
          <a:ln>
            <a:noFill/>
          </a:ln>
        </p:spPr>
      </p:pic>
      <p:sp>
        <p:nvSpPr>
          <p:cNvPr id="8" name="Google Shape;698;p97"/>
          <p:cNvSpPr txBox="1"/>
          <p:nvPr/>
        </p:nvSpPr>
        <p:spPr>
          <a:xfrm>
            <a:off x="7625999" y="1328627"/>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 name="Google Shape;699;p97"/>
          <p:cNvSpPr txBox="1"/>
          <p:nvPr/>
        </p:nvSpPr>
        <p:spPr>
          <a:xfrm>
            <a:off x="8209139" y="135223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 name="Google Shape;700;p97"/>
          <p:cNvSpPr txBox="1"/>
          <p:nvPr/>
        </p:nvSpPr>
        <p:spPr>
          <a:xfrm>
            <a:off x="8766135" y="1313551"/>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11" name="Google Shape;701;p97"/>
          <p:cNvSpPr txBox="1"/>
          <p:nvPr/>
        </p:nvSpPr>
        <p:spPr>
          <a:xfrm>
            <a:off x="9334931" y="135223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2" name="Google Shape;702;p97"/>
          <p:cNvSpPr txBox="1"/>
          <p:nvPr/>
        </p:nvSpPr>
        <p:spPr>
          <a:xfrm>
            <a:off x="9887877" y="135223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3" name="Google Shape;703;p97"/>
          <p:cNvSpPr txBox="1"/>
          <p:nvPr/>
        </p:nvSpPr>
        <p:spPr>
          <a:xfrm>
            <a:off x="10431899" y="130506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14" name="Google Shape;704;p97"/>
          <p:cNvSpPr txBox="1"/>
          <p:nvPr/>
        </p:nvSpPr>
        <p:spPr>
          <a:xfrm>
            <a:off x="10984845" y="1328626"/>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15" name="Google Shape;705;p97"/>
          <p:cNvSpPr txBox="1"/>
          <p:nvPr/>
        </p:nvSpPr>
        <p:spPr>
          <a:xfrm>
            <a:off x="11552543" y="1313551"/>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16" name="Google Shape;706;p97"/>
          <p:cNvSpPr txBox="1"/>
          <p:nvPr/>
        </p:nvSpPr>
        <p:spPr>
          <a:xfrm>
            <a:off x="7659634"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17" name="Google Shape;707;p97"/>
          <p:cNvSpPr txBox="1"/>
          <p:nvPr/>
        </p:nvSpPr>
        <p:spPr>
          <a:xfrm>
            <a:off x="8805879" y="2609504"/>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8" name="Google Shape;708;p97"/>
          <p:cNvSpPr txBox="1"/>
          <p:nvPr/>
        </p:nvSpPr>
        <p:spPr>
          <a:xfrm>
            <a:off x="9299372"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19" name="Google Shape;709;p97"/>
          <p:cNvSpPr txBox="1"/>
          <p:nvPr/>
        </p:nvSpPr>
        <p:spPr>
          <a:xfrm>
            <a:off x="9887876" y="2578277"/>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20" name="Google Shape;710;p97"/>
          <p:cNvSpPr txBox="1"/>
          <p:nvPr/>
        </p:nvSpPr>
        <p:spPr>
          <a:xfrm>
            <a:off x="8209139"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21" name="Google Shape;711;p97"/>
          <p:cNvSpPr txBox="1"/>
          <p:nvPr/>
        </p:nvSpPr>
        <p:spPr>
          <a:xfrm>
            <a:off x="10439508" y="2607179"/>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22" name="Google Shape;712;p97"/>
          <p:cNvSpPr txBox="1"/>
          <p:nvPr/>
        </p:nvSpPr>
        <p:spPr>
          <a:xfrm>
            <a:off x="10969873" y="2578277"/>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23" name="Google Shape;713;p97"/>
          <p:cNvSpPr txBox="1"/>
          <p:nvPr/>
        </p:nvSpPr>
        <p:spPr>
          <a:xfrm>
            <a:off x="11526570" y="2580602"/>
            <a:ext cx="3702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pic>
        <p:nvPicPr>
          <p:cNvPr id="24" name="Picture 23"/>
          <p:cNvPicPr>
            <a:picLocks noChangeAspect="1"/>
          </p:cNvPicPr>
          <p:nvPr/>
        </p:nvPicPr>
        <p:blipFill>
          <a:blip r:embed="rId4"/>
          <a:stretch>
            <a:fillRect/>
          </a:stretch>
        </p:blipFill>
        <p:spPr>
          <a:xfrm>
            <a:off x="598591" y="3666464"/>
            <a:ext cx="2646885" cy="2987995"/>
          </a:xfrm>
          <a:prstGeom prst="rect">
            <a:avLst/>
          </a:prstGeom>
        </p:spPr>
      </p:pic>
      <p:pic>
        <p:nvPicPr>
          <p:cNvPr id="26" name="Picture 25"/>
          <p:cNvPicPr>
            <a:picLocks noChangeAspect="1"/>
          </p:cNvPicPr>
          <p:nvPr/>
        </p:nvPicPr>
        <p:blipFill>
          <a:blip r:embed="rId5"/>
          <a:stretch>
            <a:fillRect/>
          </a:stretch>
        </p:blipFill>
        <p:spPr>
          <a:xfrm>
            <a:off x="3690413" y="3711951"/>
            <a:ext cx="2876550" cy="3076575"/>
          </a:xfrm>
          <a:prstGeom prst="rect">
            <a:avLst/>
          </a:prstGeom>
        </p:spPr>
      </p:pic>
    </p:spTree>
    <p:extLst>
      <p:ext uri="{BB962C8B-B14F-4D97-AF65-F5344CB8AC3E}">
        <p14:creationId xmlns:p14="http://schemas.microsoft.com/office/powerpoint/2010/main" val="218948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doc.ic.ac.uk/~eedwards/compsys/memory/memor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22" y="2546443"/>
            <a:ext cx="3570265" cy="391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doc.ic.ac.uk/~eedwards/compsys/memory/memorg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367" y="3528231"/>
            <a:ext cx="5381291" cy="29339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doc.ic.ac.uk/~eedwards/compsys/memory/memorg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367" y="379054"/>
            <a:ext cx="6203892" cy="208081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167426" y="154546"/>
            <a:ext cx="4636394" cy="2073498"/>
          </a:xfrm>
        </p:spPr>
        <p:txBody>
          <a:bodyPr>
            <a:normAutofit fontScale="92500" lnSpcReduction="20000"/>
          </a:bodyPr>
          <a:lstStyle/>
          <a:p>
            <a:pPr algn="just"/>
            <a:r>
              <a:rPr lang="en-GB" sz="2400" dirty="0" smtClean="0"/>
              <a:t>For </a:t>
            </a:r>
            <a:r>
              <a:rPr lang="en-GB" sz="2400" dirty="0"/>
              <a:t>a 96-bit memory we could organise the memory as 12x8 bits, or 8x12 bits or, 6x16 bits, or even as 96x1 bits or 1x96 bits.  </a:t>
            </a:r>
            <a:endParaRPr lang="en-GB" sz="2400" dirty="0" smtClean="0"/>
          </a:p>
          <a:p>
            <a:pPr algn="just"/>
            <a:r>
              <a:rPr lang="en-GB" sz="2400" dirty="0" smtClean="0"/>
              <a:t>Each </a:t>
            </a:r>
            <a:r>
              <a:rPr lang="en-GB" sz="2400" dirty="0"/>
              <a:t>row also has a natural number called its </a:t>
            </a:r>
            <a:r>
              <a:rPr lang="en-GB" sz="2400" b="1" dirty="0"/>
              <a:t>address</a:t>
            </a:r>
            <a:r>
              <a:rPr lang="en-GB" sz="2400" dirty="0"/>
              <a:t> which is used for selecting the </a:t>
            </a:r>
            <a:r>
              <a:rPr lang="en-GB" sz="2400" dirty="0" smtClean="0"/>
              <a:t>row</a:t>
            </a:r>
            <a:endParaRPr lang="en-US" sz="2400" dirty="0"/>
          </a:p>
          <a:p>
            <a:pPr marL="0" indent="0">
              <a:buNone/>
            </a:pPr>
            <a:endParaRPr lang="en-US" dirty="0"/>
          </a:p>
        </p:txBody>
      </p:sp>
    </p:spTree>
    <p:extLst>
      <p:ext uri="{BB962C8B-B14F-4D97-AF65-F5344CB8AC3E}">
        <p14:creationId xmlns:p14="http://schemas.microsoft.com/office/powerpoint/2010/main" val="2174015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260" y="563496"/>
            <a:ext cx="11293698" cy="5927456"/>
          </a:xfrm>
        </p:spPr>
        <p:txBody>
          <a:bodyPr/>
          <a:lstStyle/>
          <a:p>
            <a:r>
              <a:rPr lang="en-US" dirty="0" smtClean="0"/>
              <a:t>Most </a:t>
            </a:r>
            <a:r>
              <a:rPr lang="en-US" dirty="0"/>
              <a:t>architectures however, make Main Memory </a:t>
            </a:r>
            <a:r>
              <a:rPr lang="en-US" dirty="0" smtClean="0"/>
              <a:t>byte-addressable. </a:t>
            </a:r>
          </a:p>
          <a:p>
            <a:r>
              <a:rPr lang="en-US" dirty="0" smtClean="0"/>
              <a:t>In </a:t>
            </a:r>
            <a:r>
              <a:rPr lang="en-US" dirty="0"/>
              <a:t>such architectures the CPU and/or the Main Memory hardware is capable of reading/writing any individual byte.</a:t>
            </a:r>
          </a:p>
        </p:txBody>
      </p:sp>
      <p:pic>
        <p:nvPicPr>
          <p:cNvPr id="4" name="Picture 2" descr="https://www.doc.ic.ac.uk/~eedwards/compsys/memory/memor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622" y="2314623"/>
            <a:ext cx="3570265" cy="391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817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xmlns="" id="{61CCA9D1-BA22-4047-9F2D-7790D257CCCF}"/>
              </a:ext>
            </a:extLst>
          </p:cNvPr>
          <p:cNvPicPr>
            <a:picLocks noChangeAspect="1"/>
          </p:cNvPicPr>
          <p:nvPr/>
        </p:nvPicPr>
        <p:blipFill>
          <a:blip r:embed="rId3"/>
          <a:stretch>
            <a:fillRect/>
          </a:stretch>
        </p:blipFill>
        <p:spPr>
          <a:xfrm>
            <a:off x="1893195" y="0"/>
            <a:ext cx="7972022" cy="68044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8"/>
          <p:cNvSpPr txBox="1">
            <a:spLocks noGrp="1"/>
          </p:cNvSpPr>
          <p:nvPr>
            <p:ph type="title"/>
          </p:nvPr>
        </p:nvSpPr>
        <p:spPr>
          <a:xfrm>
            <a:off x="4198511" y="77274"/>
            <a:ext cx="2421228" cy="79533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2800"/>
              <a:buFont typeface="Calibri"/>
              <a:buNone/>
            </a:pPr>
            <a:r>
              <a:rPr lang="en-US" sz="2800" b="1">
                <a:solidFill>
                  <a:schemeClr val="accent1"/>
                </a:solidFill>
              </a:rPr>
              <a:t>Address</a:t>
            </a:r>
            <a:br>
              <a:rPr lang="en-US" sz="2800" b="1">
                <a:solidFill>
                  <a:schemeClr val="accent1"/>
                </a:solidFill>
              </a:rPr>
            </a:br>
            <a:r>
              <a:rPr lang="en-US" sz="2800" b="1">
                <a:solidFill>
                  <a:schemeClr val="accent1"/>
                </a:solidFill>
              </a:rPr>
              <a:t>in Binary</a:t>
            </a:r>
            <a:endParaRPr/>
          </a:p>
        </p:txBody>
      </p:sp>
      <p:sp>
        <p:nvSpPr>
          <p:cNvPr id="725" name="Google Shape;725;p98"/>
          <p:cNvSpPr txBox="1">
            <a:spLocks noGrp="1"/>
          </p:cNvSpPr>
          <p:nvPr>
            <p:ph type="body" idx="1"/>
          </p:nvPr>
        </p:nvSpPr>
        <p:spPr>
          <a:xfrm>
            <a:off x="26274" y="830834"/>
            <a:ext cx="2585072" cy="579136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Each row is uniquely identified by a number/code, starting from ‘0’, called Address, usually represented in Hexadecimal form and used in Assembly language programming</a:t>
            </a:r>
            <a:endParaRPr/>
          </a:p>
        </p:txBody>
      </p:sp>
      <p:pic>
        <p:nvPicPr>
          <p:cNvPr id="726" name="Google Shape;726;p98"/>
          <p:cNvPicPr preferRelativeResize="0"/>
          <p:nvPr/>
        </p:nvPicPr>
        <p:blipFill rotWithShape="1">
          <a:blip r:embed="rId3">
            <a:alphaModFix/>
          </a:blip>
          <a:srcRect/>
          <a:stretch/>
        </p:blipFill>
        <p:spPr>
          <a:xfrm>
            <a:off x="6619741" y="830834"/>
            <a:ext cx="5278303" cy="5698755"/>
          </a:xfrm>
          <a:prstGeom prst="rect">
            <a:avLst/>
          </a:prstGeom>
          <a:noFill/>
          <a:ln>
            <a:noFill/>
          </a:ln>
        </p:spPr>
      </p:pic>
      <p:graphicFrame>
        <p:nvGraphicFramePr>
          <p:cNvPr id="727" name="Google Shape;727;p98"/>
          <p:cNvGraphicFramePr/>
          <p:nvPr/>
        </p:nvGraphicFramePr>
        <p:xfrm>
          <a:off x="4198511" y="914400"/>
          <a:ext cx="2421200" cy="5656150"/>
        </p:xfrm>
        <a:graphic>
          <a:graphicData uri="http://schemas.openxmlformats.org/drawingml/2006/table">
            <a:tbl>
              <a:tblPr firstRow="1" bandRow="1">
                <a:noFill/>
              </a:tblPr>
              <a:tblGrid>
                <a:gridCol w="605300">
                  <a:extLst>
                    <a:ext uri="{9D8B030D-6E8A-4147-A177-3AD203B41FA5}">
                      <a16:colId xmlns:a16="http://schemas.microsoft.com/office/drawing/2014/main" xmlns="" val="20000"/>
                    </a:ext>
                  </a:extLst>
                </a:gridCol>
                <a:gridCol w="605300">
                  <a:extLst>
                    <a:ext uri="{9D8B030D-6E8A-4147-A177-3AD203B41FA5}">
                      <a16:colId xmlns:a16="http://schemas.microsoft.com/office/drawing/2014/main" xmlns="" val="20001"/>
                    </a:ext>
                  </a:extLst>
                </a:gridCol>
                <a:gridCol w="605300">
                  <a:extLst>
                    <a:ext uri="{9D8B030D-6E8A-4147-A177-3AD203B41FA5}">
                      <a16:colId xmlns:a16="http://schemas.microsoft.com/office/drawing/2014/main" xmlns="" val="20002"/>
                    </a:ext>
                  </a:extLst>
                </a:gridCol>
                <a:gridCol w="605300">
                  <a:extLst>
                    <a:ext uri="{9D8B030D-6E8A-4147-A177-3AD203B41FA5}">
                      <a16:colId xmlns:a16="http://schemas.microsoft.com/office/drawing/2014/main" xmlns="" val="20003"/>
                    </a:ext>
                  </a:extLst>
                </a:gridCol>
              </a:tblGrid>
              <a:tr h="708350">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extLst>
                  <a:ext uri="{0D108BD9-81ED-4DB2-BD59-A6C34878D82A}">
                    <a16:rowId xmlns:a16="http://schemas.microsoft.com/office/drawing/2014/main" xmlns="" val="10000"/>
                  </a:ext>
                </a:extLst>
              </a:tr>
              <a:tr h="703500">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extLst>
                  <a:ext uri="{0D108BD9-81ED-4DB2-BD59-A6C34878D82A}">
                    <a16:rowId xmlns:a16="http://schemas.microsoft.com/office/drawing/2014/main" xmlns="" val="10001"/>
                  </a:ext>
                </a:extLst>
              </a:tr>
              <a:tr h="713175">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extLst>
                  <a:ext uri="{0D108BD9-81ED-4DB2-BD59-A6C34878D82A}">
                    <a16:rowId xmlns:a16="http://schemas.microsoft.com/office/drawing/2014/main" xmlns="" val="10002"/>
                  </a:ext>
                </a:extLst>
              </a:tr>
              <a:tr h="824250">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extLst>
                  <a:ext uri="{0D108BD9-81ED-4DB2-BD59-A6C34878D82A}">
                    <a16:rowId xmlns:a16="http://schemas.microsoft.com/office/drawing/2014/main" xmlns="" val="10003"/>
                  </a:ext>
                </a:extLst>
              </a:tr>
              <a:tr h="721225">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extLst>
                  <a:ext uri="{0D108BD9-81ED-4DB2-BD59-A6C34878D82A}">
                    <a16:rowId xmlns:a16="http://schemas.microsoft.com/office/drawing/2014/main" xmlns="" val="10004"/>
                  </a:ext>
                </a:extLst>
              </a:tr>
              <a:tr h="708350">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extLst>
                  <a:ext uri="{0D108BD9-81ED-4DB2-BD59-A6C34878D82A}">
                    <a16:rowId xmlns:a16="http://schemas.microsoft.com/office/drawing/2014/main" xmlns="" val="10005"/>
                  </a:ext>
                </a:extLst>
              </a:tr>
              <a:tr h="682575">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extLst>
                  <a:ext uri="{0D108BD9-81ED-4DB2-BD59-A6C34878D82A}">
                    <a16:rowId xmlns:a16="http://schemas.microsoft.com/office/drawing/2014/main" xmlns="" val="10006"/>
                  </a:ext>
                </a:extLst>
              </a:tr>
              <a:tr h="594725">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extLst>
                  <a:ext uri="{0D108BD9-81ED-4DB2-BD59-A6C34878D82A}">
                    <a16:rowId xmlns:a16="http://schemas.microsoft.com/office/drawing/2014/main" xmlns="" val="10007"/>
                  </a:ext>
                </a:extLst>
              </a:tr>
            </a:tbl>
          </a:graphicData>
        </a:graphic>
      </p:graphicFrame>
      <p:sp>
        <p:nvSpPr>
          <p:cNvPr id="728" name="Google Shape;728;p98"/>
          <p:cNvSpPr txBox="1"/>
          <p:nvPr/>
        </p:nvSpPr>
        <p:spPr>
          <a:xfrm>
            <a:off x="6619740" y="17371"/>
            <a:ext cx="5447764" cy="795337"/>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ctr" rtl="0">
              <a:lnSpc>
                <a:spcPct val="90000"/>
              </a:lnSpc>
              <a:spcBef>
                <a:spcPts val="0"/>
              </a:spcBef>
              <a:spcAft>
                <a:spcPts val="0"/>
              </a:spcAft>
              <a:buClr>
                <a:srgbClr val="FF0000"/>
              </a:buClr>
              <a:buSzPct val="100000"/>
              <a:buFont typeface="Calibri"/>
              <a:buNone/>
            </a:pPr>
            <a:r>
              <a:rPr lang="en-US" sz="4400">
                <a:solidFill>
                  <a:srgbClr val="FF0000"/>
                </a:solidFill>
                <a:latin typeface="Calibri"/>
                <a:ea typeface="Calibri"/>
                <a:cs typeface="Calibri"/>
                <a:sym typeface="Calibri"/>
              </a:rPr>
              <a:t>Contents (Machine code &amp; data)</a:t>
            </a:r>
            <a:endParaRPr/>
          </a:p>
        </p:txBody>
      </p:sp>
      <p:sp>
        <p:nvSpPr>
          <p:cNvPr id="729" name="Google Shape;729;p98"/>
          <p:cNvSpPr txBox="1"/>
          <p:nvPr/>
        </p:nvSpPr>
        <p:spPr>
          <a:xfrm>
            <a:off x="10120756" y="170675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30" name="Google Shape;730;p98"/>
          <p:cNvSpPr txBox="1"/>
          <p:nvPr/>
        </p:nvSpPr>
        <p:spPr>
          <a:xfrm>
            <a:off x="10688446"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31" name="Google Shape;731;p98"/>
          <p:cNvSpPr txBox="1"/>
          <p:nvPr/>
        </p:nvSpPr>
        <p:spPr>
          <a:xfrm>
            <a:off x="10121263"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32" name="Google Shape;732;p98"/>
          <p:cNvSpPr txBox="1"/>
          <p:nvPr/>
        </p:nvSpPr>
        <p:spPr>
          <a:xfrm>
            <a:off x="6952549"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33" name="Google Shape;733;p98"/>
          <p:cNvSpPr txBox="1"/>
          <p:nvPr/>
        </p:nvSpPr>
        <p:spPr>
          <a:xfrm>
            <a:off x="8255158" y="1725846"/>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34" name="Google Shape;734;p98"/>
          <p:cNvSpPr txBox="1"/>
          <p:nvPr/>
        </p:nvSpPr>
        <p:spPr>
          <a:xfrm>
            <a:off x="8212125"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35" name="Google Shape;735;p98"/>
          <p:cNvSpPr txBox="1"/>
          <p:nvPr/>
        </p:nvSpPr>
        <p:spPr>
          <a:xfrm>
            <a:off x="8829287" y="1056066"/>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36" name="Google Shape;736;p98"/>
          <p:cNvSpPr txBox="1"/>
          <p:nvPr/>
        </p:nvSpPr>
        <p:spPr>
          <a:xfrm>
            <a:off x="11291200" y="1042920"/>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37" name="Google Shape;737;p98"/>
          <p:cNvSpPr txBox="1"/>
          <p:nvPr/>
        </p:nvSpPr>
        <p:spPr>
          <a:xfrm>
            <a:off x="8814571" y="1721109"/>
            <a:ext cx="34230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38" name="Google Shape;738;p98"/>
          <p:cNvSpPr txBox="1"/>
          <p:nvPr/>
        </p:nvSpPr>
        <p:spPr>
          <a:xfrm>
            <a:off x="9441032" y="1763151"/>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39" name="Google Shape;739;p98"/>
          <p:cNvSpPr txBox="1"/>
          <p:nvPr/>
        </p:nvSpPr>
        <p:spPr>
          <a:xfrm>
            <a:off x="6984020" y="1724514"/>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40" name="Google Shape;740;p98"/>
          <p:cNvSpPr txBox="1"/>
          <p:nvPr/>
        </p:nvSpPr>
        <p:spPr>
          <a:xfrm>
            <a:off x="9504101" y="1056066"/>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41" name="Google Shape;741;p98"/>
          <p:cNvSpPr txBox="1"/>
          <p:nvPr/>
        </p:nvSpPr>
        <p:spPr>
          <a:xfrm>
            <a:off x="10713603" y="1763151"/>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42" name="Google Shape;742;p98"/>
          <p:cNvSpPr txBox="1"/>
          <p:nvPr/>
        </p:nvSpPr>
        <p:spPr>
          <a:xfrm>
            <a:off x="11340462" y="172110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43" name="Google Shape;743;p98"/>
          <p:cNvSpPr txBox="1"/>
          <p:nvPr/>
        </p:nvSpPr>
        <p:spPr>
          <a:xfrm>
            <a:off x="7556170" y="170675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44" name="Google Shape;744;p98"/>
          <p:cNvSpPr txBox="1"/>
          <p:nvPr/>
        </p:nvSpPr>
        <p:spPr>
          <a:xfrm>
            <a:off x="7581061" y="1037672"/>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graphicFrame>
        <p:nvGraphicFramePr>
          <p:cNvPr id="745" name="Google Shape;745;p98"/>
          <p:cNvGraphicFramePr/>
          <p:nvPr/>
        </p:nvGraphicFramePr>
        <p:xfrm>
          <a:off x="2733383" y="914396"/>
          <a:ext cx="1343100" cy="5656200"/>
        </p:xfrm>
        <a:graphic>
          <a:graphicData uri="http://schemas.openxmlformats.org/drawingml/2006/table">
            <a:tbl>
              <a:tblPr firstRow="1" bandRow="1">
                <a:noFill/>
              </a:tblPr>
              <a:tblGrid>
                <a:gridCol w="1343100">
                  <a:extLst>
                    <a:ext uri="{9D8B030D-6E8A-4147-A177-3AD203B41FA5}">
                      <a16:colId xmlns:a16="http://schemas.microsoft.com/office/drawing/2014/main" xmlns="" val="20000"/>
                    </a:ext>
                  </a:extLst>
                </a:gridCol>
              </a:tblGrid>
              <a:tr h="707025">
                <a:tc>
                  <a:txBody>
                    <a:bodyPr/>
                    <a:lstStyle/>
                    <a:p>
                      <a:pPr marL="0" marR="0" lvl="0" indent="0" algn="ctr" rtl="0">
                        <a:spcBef>
                          <a:spcPts val="0"/>
                        </a:spcBef>
                        <a:spcAft>
                          <a:spcPts val="0"/>
                        </a:spcAft>
                        <a:buNone/>
                      </a:pPr>
                      <a:r>
                        <a:rPr lang="en-US" sz="2400" b="1">
                          <a:solidFill>
                            <a:srgbClr val="7030A0"/>
                          </a:solidFill>
                        </a:rPr>
                        <a:t>0H</a:t>
                      </a:r>
                      <a:endParaRPr sz="2400" b="1">
                        <a:solidFill>
                          <a:srgbClr val="7030A0"/>
                        </a:solidFill>
                      </a:endParaRPr>
                    </a:p>
                  </a:txBody>
                  <a:tcPr marL="91450" marR="91450" marT="45725" marB="45725"/>
                </a:tc>
                <a:extLst>
                  <a:ext uri="{0D108BD9-81ED-4DB2-BD59-A6C34878D82A}">
                    <a16:rowId xmlns:a16="http://schemas.microsoft.com/office/drawing/2014/main" xmlns="" val="10000"/>
                  </a:ext>
                </a:extLst>
              </a:tr>
              <a:tr h="707025">
                <a:tc>
                  <a:txBody>
                    <a:bodyPr/>
                    <a:lstStyle/>
                    <a:p>
                      <a:pPr marL="0" marR="0" lvl="0" indent="0" algn="ctr" rtl="0">
                        <a:spcBef>
                          <a:spcPts val="0"/>
                        </a:spcBef>
                        <a:spcAft>
                          <a:spcPts val="0"/>
                        </a:spcAft>
                        <a:buNone/>
                      </a:pPr>
                      <a:r>
                        <a:rPr lang="en-US" sz="2400" b="1">
                          <a:solidFill>
                            <a:srgbClr val="7030A0"/>
                          </a:solidFill>
                        </a:rPr>
                        <a:t>1H</a:t>
                      </a:r>
                      <a:endParaRPr sz="2400" b="1">
                        <a:solidFill>
                          <a:srgbClr val="7030A0"/>
                        </a:solidFill>
                      </a:endParaRPr>
                    </a:p>
                  </a:txBody>
                  <a:tcPr marL="91450" marR="91450" marT="45725" marB="45725"/>
                </a:tc>
                <a:extLst>
                  <a:ext uri="{0D108BD9-81ED-4DB2-BD59-A6C34878D82A}">
                    <a16:rowId xmlns:a16="http://schemas.microsoft.com/office/drawing/2014/main" xmlns="" val="10001"/>
                  </a:ext>
                </a:extLst>
              </a:tr>
              <a:tr h="707025">
                <a:tc>
                  <a:txBody>
                    <a:bodyPr/>
                    <a:lstStyle/>
                    <a:p>
                      <a:pPr marL="0" marR="0" lvl="0" indent="0" algn="ctr" rtl="0">
                        <a:spcBef>
                          <a:spcPts val="0"/>
                        </a:spcBef>
                        <a:spcAft>
                          <a:spcPts val="0"/>
                        </a:spcAft>
                        <a:buNone/>
                      </a:pPr>
                      <a:r>
                        <a:rPr lang="en-US" sz="2400" b="1">
                          <a:solidFill>
                            <a:srgbClr val="7030A0"/>
                          </a:solidFill>
                        </a:rPr>
                        <a:t>2H</a:t>
                      </a:r>
                      <a:endParaRPr sz="2400" b="1">
                        <a:solidFill>
                          <a:srgbClr val="7030A0"/>
                        </a:solidFill>
                      </a:endParaRPr>
                    </a:p>
                  </a:txBody>
                  <a:tcPr marL="91450" marR="91450" marT="45725" marB="45725"/>
                </a:tc>
                <a:extLst>
                  <a:ext uri="{0D108BD9-81ED-4DB2-BD59-A6C34878D82A}">
                    <a16:rowId xmlns:a16="http://schemas.microsoft.com/office/drawing/2014/main" xmlns="" val="10002"/>
                  </a:ext>
                </a:extLst>
              </a:tr>
              <a:tr h="707025">
                <a:tc>
                  <a:txBody>
                    <a:bodyPr/>
                    <a:lstStyle/>
                    <a:p>
                      <a:pPr marL="0" marR="0" lvl="0" indent="0" algn="ctr" rtl="0">
                        <a:spcBef>
                          <a:spcPts val="0"/>
                        </a:spcBef>
                        <a:spcAft>
                          <a:spcPts val="0"/>
                        </a:spcAft>
                        <a:buNone/>
                      </a:pPr>
                      <a:r>
                        <a:rPr lang="en-US" sz="2400" b="1">
                          <a:solidFill>
                            <a:srgbClr val="7030A0"/>
                          </a:solidFill>
                        </a:rPr>
                        <a:t>3H</a:t>
                      </a:r>
                      <a:endParaRPr sz="2400" b="1">
                        <a:solidFill>
                          <a:srgbClr val="7030A0"/>
                        </a:solidFill>
                      </a:endParaRPr>
                    </a:p>
                  </a:txBody>
                  <a:tcPr marL="91450" marR="91450" marT="45725" marB="45725"/>
                </a:tc>
                <a:extLst>
                  <a:ext uri="{0D108BD9-81ED-4DB2-BD59-A6C34878D82A}">
                    <a16:rowId xmlns:a16="http://schemas.microsoft.com/office/drawing/2014/main" xmlns="" val="10003"/>
                  </a:ext>
                </a:extLst>
              </a:tr>
              <a:tr h="707025">
                <a:tc>
                  <a:txBody>
                    <a:bodyPr/>
                    <a:lstStyle/>
                    <a:p>
                      <a:pPr marL="0" marR="0" lvl="0" indent="0" algn="ctr" rtl="0">
                        <a:spcBef>
                          <a:spcPts val="0"/>
                        </a:spcBef>
                        <a:spcAft>
                          <a:spcPts val="0"/>
                        </a:spcAft>
                        <a:buNone/>
                      </a:pPr>
                      <a:endParaRPr sz="2400" b="1">
                        <a:solidFill>
                          <a:srgbClr val="7030A0"/>
                        </a:solidFill>
                      </a:endParaRPr>
                    </a:p>
                  </a:txBody>
                  <a:tcPr marL="91450" marR="91450" marT="45725" marB="45725"/>
                </a:tc>
                <a:extLst>
                  <a:ext uri="{0D108BD9-81ED-4DB2-BD59-A6C34878D82A}">
                    <a16:rowId xmlns:a16="http://schemas.microsoft.com/office/drawing/2014/main" xmlns="" val="10004"/>
                  </a:ext>
                </a:extLst>
              </a:tr>
              <a:tr h="707025">
                <a:tc>
                  <a:txBody>
                    <a:bodyPr/>
                    <a:lstStyle/>
                    <a:p>
                      <a:pPr marL="0" marR="0" lvl="0" indent="0" algn="ctr" rtl="0">
                        <a:spcBef>
                          <a:spcPts val="0"/>
                        </a:spcBef>
                        <a:spcAft>
                          <a:spcPts val="0"/>
                        </a:spcAft>
                        <a:buNone/>
                      </a:pPr>
                      <a:endParaRPr sz="2400" b="1">
                        <a:solidFill>
                          <a:srgbClr val="7030A0"/>
                        </a:solidFill>
                      </a:endParaRPr>
                    </a:p>
                  </a:txBody>
                  <a:tcPr marL="91450" marR="91450" marT="45725" marB="45725"/>
                </a:tc>
                <a:extLst>
                  <a:ext uri="{0D108BD9-81ED-4DB2-BD59-A6C34878D82A}">
                    <a16:rowId xmlns:a16="http://schemas.microsoft.com/office/drawing/2014/main" xmlns="" val="10005"/>
                  </a:ext>
                </a:extLst>
              </a:tr>
              <a:tr h="707025">
                <a:tc>
                  <a:txBody>
                    <a:bodyPr/>
                    <a:lstStyle/>
                    <a:p>
                      <a:pPr marL="0" marR="0" lvl="0" indent="0" algn="ctr" rtl="0">
                        <a:spcBef>
                          <a:spcPts val="0"/>
                        </a:spcBef>
                        <a:spcAft>
                          <a:spcPts val="0"/>
                        </a:spcAft>
                        <a:buNone/>
                      </a:pPr>
                      <a:endParaRPr sz="2400" b="1">
                        <a:solidFill>
                          <a:srgbClr val="7030A0"/>
                        </a:solidFill>
                      </a:endParaRPr>
                    </a:p>
                  </a:txBody>
                  <a:tcPr marL="91450" marR="91450" marT="45725" marB="45725"/>
                </a:tc>
                <a:extLst>
                  <a:ext uri="{0D108BD9-81ED-4DB2-BD59-A6C34878D82A}">
                    <a16:rowId xmlns:a16="http://schemas.microsoft.com/office/drawing/2014/main" xmlns="" val="10006"/>
                  </a:ext>
                </a:extLst>
              </a:tr>
              <a:tr h="707025">
                <a:tc>
                  <a:txBody>
                    <a:bodyPr/>
                    <a:lstStyle/>
                    <a:p>
                      <a:pPr marL="0" marR="0" lvl="0" indent="0" algn="ctr" rtl="0">
                        <a:spcBef>
                          <a:spcPts val="0"/>
                        </a:spcBef>
                        <a:spcAft>
                          <a:spcPts val="0"/>
                        </a:spcAft>
                        <a:buNone/>
                      </a:pPr>
                      <a:r>
                        <a:rPr lang="en-US" sz="2400" b="1">
                          <a:solidFill>
                            <a:srgbClr val="7030A0"/>
                          </a:solidFill>
                        </a:rPr>
                        <a:t>7H</a:t>
                      </a:r>
                      <a:endParaRPr sz="2400" b="1">
                        <a:solidFill>
                          <a:srgbClr val="7030A0"/>
                        </a:solidFill>
                      </a:endParaRPr>
                    </a:p>
                  </a:txBody>
                  <a:tcPr marL="91450" marR="91450" marT="45725" marB="45725"/>
                </a:tc>
                <a:extLst>
                  <a:ext uri="{0D108BD9-81ED-4DB2-BD59-A6C34878D82A}">
                    <a16:rowId xmlns:a16="http://schemas.microsoft.com/office/drawing/2014/main" xmlns="" val="10007"/>
                  </a:ext>
                </a:extLst>
              </a:tr>
            </a:tbl>
          </a:graphicData>
        </a:graphic>
      </p:graphicFrame>
      <p:sp>
        <p:nvSpPr>
          <p:cNvPr id="746" name="Google Shape;746;p98"/>
          <p:cNvSpPr txBox="1"/>
          <p:nvPr/>
        </p:nvSpPr>
        <p:spPr>
          <a:xfrm>
            <a:off x="2611346" y="77273"/>
            <a:ext cx="1587164" cy="79533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1"/>
              </a:buClr>
              <a:buSzPts val="2800"/>
              <a:buFont typeface="Calibri"/>
              <a:buNone/>
            </a:pPr>
            <a:r>
              <a:rPr lang="en-US" sz="2800" b="1">
                <a:solidFill>
                  <a:schemeClr val="accent1"/>
                </a:solidFill>
                <a:latin typeface="Calibri"/>
                <a:ea typeface="Calibri"/>
                <a:cs typeface="Calibri"/>
                <a:sym typeface="Calibri"/>
              </a:rPr>
              <a:t>Address</a:t>
            </a:r>
            <a:br>
              <a:rPr lang="en-US" sz="2800" b="1">
                <a:solidFill>
                  <a:schemeClr val="accent1"/>
                </a:solidFill>
                <a:latin typeface="Calibri"/>
                <a:ea typeface="Calibri"/>
                <a:cs typeface="Calibri"/>
                <a:sym typeface="Calibri"/>
              </a:rPr>
            </a:br>
            <a:r>
              <a:rPr lang="en-US" sz="2800" b="1">
                <a:solidFill>
                  <a:schemeClr val="accent1"/>
                </a:solidFill>
                <a:latin typeface="Calibri"/>
                <a:ea typeface="Calibri"/>
                <a:cs typeface="Calibri"/>
                <a:sym typeface="Calibri"/>
              </a:rPr>
              <a:t>in HEX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9"/>
          <p:cNvSpPr txBox="1">
            <a:spLocks noGrp="1"/>
          </p:cNvSpPr>
          <p:nvPr>
            <p:ph type="title"/>
          </p:nvPr>
        </p:nvSpPr>
        <p:spPr>
          <a:xfrm>
            <a:off x="4198511" y="77274"/>
            <a:ext cx="2421228" cy="79533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2800"/>
              <a:buFont typeface="Calibri"/>
              <a:buNone/>
            </a:pPr>
            <a:r>
              <a:rPr lang="en-US" sz="2800" b="1">
                <a:solidFill>
                  <a:schemeClr val="accent1"/>
                </a:solidFill>
              </a:rPr>
              <a:t>Address</a:t>
            </a:r>
            <a:br>
              <a:rPr lang="en-US" sz="2800" b="1">
                <a:solidFill>
                  <a:schemeClr val="accent1"/>
                </a:solidFill>
              </a:rPr>
            </a:br>
            <a:r>
              <a:rPr lang="en-US" sz="2800" b="1">
                <a:solidFill>
                  <a:schemeClr val="accent1"/>
                </a:solidFill>
              </a:rPr>
              <a:t>in Binary</a:t>
            </a:r>
            <a:endParaRPr/>
          </a:p>
        </p:txBody>
      </p:sp>
      <p:sp>
        <p:nvSpPr>
          <p:cNvPr id="752" name="Google Shape;752;p99"/>
          <p:cNvSpPr txBox="1">
            <a:spLocks noGrp="1"/>
          </p:cNvSpPr>
          <p:nvPr>
            <p:ph type="body" idx="1"/>
          </p:nvPr>
        </p:nvSpPr>
        <p:spPr>
          <a:xfrm>
            <a:off x="39658" y="914396"/>
            <a:ext cx="2585072" cy="39472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If each location of memory contains 8 bits or 1 byte, then it is called </a:t>
            </a:r>
            <a:endParaRPr/>
          </a:p>
          <a:p>
            <a:pPr marL="0" lvl="0" indent="0" algn="l" rtl="0">
              <a:lnSpc>
                <a:spcPct val="90000"/>
              </a:lnSpc>
              <a:spcBef>
                <a:spcPts val="1000"/>
              </a:spcBef>
              <a:spcAft>
                <a:spcPts val="0"/>
              </a:spcAft>
              <a:buClr>
                <a:srgbClr val="FF0000"/>
              </a:buClr>
              <a:buSzPts val="2800"/>
              <a:buNone/>
            </a:pPr>
            <a:r>
              <a:rPr lang="en-US">
                <a:solidFill>
                  <a:srgbClr val="FF0000"/>
                </a:solidFill>
              </a:rPr>
              <a:t>Byte-Addressable</a:t>
            </a:r>
            <a:r>
              <a:rPr lang="en-US"/>
              <a:t> </a:t>
            </a:r>
            <a:r>
              <a:rPr lang="en-US">
                <a:solidFill>
                  <a:srgbClr val="FF0000"/>
                </a:solidFill>
              </a:rPr>
              <a:t>memory</a:t>
            </a:r>
            <a:endParaRPr>
              <a:solidFill>
                <a:srgbClr val="FF0000"/>
              </a:solidFill>
            </a:endParaRPr>
          </a:p>
        </p:txBody>
      </p:sp>
      <p:pic>
        <p:nvPicPr>
          <p:cNvPr id="753" name="Google Shape;753;p99"/>
          <p:cNvPicPr preferRelativeResize="0"/>
          <p:nvPr/>
        </p:nvPicPr>
        <p:blipFill rotWithShape="1">
          <a:blip r:embed="rId3">
            <a:alphaModFix/>
          </a:blip>
          <a:srcRect/>
          <a:stretch/>
        </p:blipFill>
        <p:spPr>
          <a:xfrm>
            <a:off x="6619741" y="830834"/>
            <a:ext cx="5278303" cy="5698755"/>
          </a:xfrm>
          <a:prstGeom prst="rect">
            <a:avLst/>
          </a:prstGeom>
          <a:noFill/>
          <a:ln>
            <a:noFill/>
          </a:ln>
        </p:spPr>
      </p:pic>
      <p:graphicFrame>
        <p:nvGraphicFramePr>
          <p:cNvPr id="754" name="Google Shape;754;p99"/>
          <p:cNvGraphicFramePr/>
          <p:nvPr/>
        </p:nvGraphicFramePr>
        <p:xfrm>
          <a:off x="4198511" y="914400"/>
          <a:ext cx="2421200" cy="5656150"/>
        </p:xfrm>
        <a:graphic>
          <a:graphicData uri="http://schemas.openxmlformats.org/drawingml/2006/table">
            <a:tbl>
              <a:tblPr firstRow="1" bandRow="1">
                <a:noFill/>
              </a:tblPr>
              <a:tblGrid>
                <a:gridCol w="605300">
                  <a:extLst>
                    <a:ext uri="{9D8B030D-6E8A-4147-A177-3AD203B41FA5}">
                      <a16:colId xmlns:a16="http://schemas.microsoft.com/office/drawing/2014/main" xmlns="" val="20000"/>
                    </a:ext>
                  </a:extLst>
                </a:gridCol>
                <a:gridCol w="605300">
                  <a:extLst>
                    <a:ext uri="{9D8B030D-6E8A-4147-A177-3AD203B41FA5}">
                      <a16:colId xmlns:a16="http://schemas.microsoft.com/office/drawing/2014/main" xmlns="" val="20001"/>
                    </a:ext>
                  </a:extLst>
                </a:gridCol>
                <a:gridCol w="605300">
                  <a:extLst>
                    <a:ext uri="{9D8B030D-6E8A-4147-A177-3AD203B41FA5}">
                      <a16:colId xmlns:a16="http://schemas.microsoft.com/office/drawing/2014/main" xmlns="" val="20002"/>
                    </a:ext>
                  </a:extLst>
                </a:gridCol>
                <a:gridCol w="605300">
                  <a:extLst>
                    <a:ext uri="{9D8B030D-6E8A-4147-A177-3AD203B41FA5}">
                      <a16:colId xmlns:a16="http://schemas.microsoft.com/office/drawing/2014/main" xmlns="" val="20003"/>
                    </a:ext>
                  </a:extLst>
                </a:gridCol>
              </a:tblGrid>
              <a:tr h="708350">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2400" b="1">
                          <a:solidFill>
                            <a:schemeClr val="dk1"/>
                          </a:solidFill>
                        </a:rPr>
                        <a:t>0</a:t>
                      </a:r>
                      <a:endParaRPr sz="2400" b="1">
                        <a:solidFill>
                          <a:schemeClr val="dk1"/>
                        </a:solidFill>
                      </a:endParaRPr>
                    </a:p>
                  </a:txBody>
                  <a:tcPr marL="91450" marR="91450" marT="45725" marB="45725"/>
                </a:tc>
                <a:extLst>
                  <a:ext uri="{0D108BD9-81ED-4DB2-BD59-A6C34878D82A}">
                    <a16:rowId xmlns:a16="http://schemas.microsoft.com/office/drawing/2014/main" xmlns="" val="10000"/>
                  </a:ext>
                </a:extLst>
              </a:tr>
              <a:tr h="703500">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extLst>
                  <a:ext uri="{0D108BD9-81ED-4DB2-BD59-A6C34878D82A}">
                    <a16:rowId xmlns:a16="http://schemas.microsoft.com/office/drawing/2014/main" xmlns="" val="10001"/>
                  </a:ext>
                </a:extLst>
              </a:tr>
              <a:tr h="713175">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extLst>
                  <a:ext uri="{0D108BD9-81ED-4DB2-BD59-A6C34878D82A}">
                    <a16:rowId xmlns:a16="http://schemas.microsoft.com/office/drawing/2014/main" xmlns="" val="10002"/>
                  </a:ext>
                </a:extLst>
              </a:tr>
              <a:tr h="824250">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extLst>
                  <a:ext uri="{0D108BD9-81ED-4DB2-BD59-A6C34878D82A}">
                    <a16:rowId xmlns:a16="http://schemas.microsoft.com/office/drawing/2014/main" xmlns="" val="10003"/>
                  </a:ext>
                </a:extLst>
              </a:tr>
              <a:tr h="721225">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extLst>
                  <a:ext uri="{0D108BD9-81ED-4DB2-BD59-A6C34878D82A}">
                    <a16:rowId xmlns:a16="http://schemas.microsoft.com/office/drawing/2014/main" xmlns="" val="10004"/>
                  </a:ext>
                </a:extLst>
              </a:tr>
              <a:tr h="708350">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extLst>
                  <a:ext uri="{0D108BD9-81ED-4DB2-BD59-A6C34878D82A}">
                    <a16:rowId xmlns:a16="http://schemas.microsoft.com/office/drawing/2014/main" xmlns="" val="10005"/>
                  </a:ext>
                </a:extLst>
              </a:tr>
              <a:tr h="682575">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tc>
                  <a:txBody>
                    <a:bodyPr/>
                    <a:lstStyle/>
                    <a:p>
                      <a:pPr marL="0" marR="0" lvl="0" indent="0" algn="ctr" rtl="0">
                        <a:spcBef>
                          <a:spcPts val="0"/>
                        </a:spcBef>
                        <a:spcAft>
                          <a:spcPts val="0"/>
                        </a:spcAft>
                        <a:buNone/>
                      </a:pPr>
                      <a:endParaRPr sz="2400" b="1"/>
                    </a:p>
                  </a:txBody>
                  <a:tcPr marL="91450" marR="91450" marT="45725" marB="45725"/>
                </a:tc>
                <a:extLst>
                  <a:ext uri="{0D108BD9-81ED-4DB2-BD59-A6C34878D82A}">
                    <a16:rowId xmlns:a16="http://schemas.microsoft.com/office/drawing/2014/main" xmlns="" val="10006"/>
                  </a:ext>
                </a:extLst>
              </a:tr>
              <a:tr h="594725">
                <a:tc>
                  <a:txBody>
                    <a:bodyPr/>
                    <a:lstStyle/>
                    <a:p>
                      <a:pPr marL="0" marR="0" lvl="0" indent="0" algn="ctr" rtl="0">
                        <a:spcBef>
                          <a:spcPts val="0"/>
                        </a:spcBef>
                        <a:spcAft>
                          <a:spcPts val="0"/>
                        </a:spcAft>
                        <a:buNone/>
                      </a:pPr>
                      <a:r>
                        <a:rPr lang="en-US" sz="2400" b="1"/>
                        <a:t>0</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tc>
                  <a:txBody>
                    <a:bodyPr/>
                    <a:lstStyle/>
                    <a:p>
                      <a:pPr marL="0" marR="0" lvl="0" indent="0" algn="ctr" rtl="0">
                        <a:spcBef>
                          <a:spcPts val="0"/>
                        </a:spcBef>
                        <a:spcAft>
                          <a:spcPts val="0"/>
                        </a:spcAft>
                        <a:buNone/>
                      </a:pPr>
                      <a:r>
                        <a:rPr lang="en-US" sz="2400" b="1"/>
                        <a:t>1</a:t>
                      </a:r>
                      <a:endParaRPr sz="2400" b="1"/>
                    </a:p>
                  </a:txBody>
                  <a:tcPr marL="91450" marR="91450" marT="45725" marB="45725"/>
                </a:tc>
                <a:extLst>
                  <a:ext uri="{0D108BD9-81ED-4DB2-BD59-A6C34878D82A}">
                    <a16:rowId xmlns:a16="http://schemas.microsoft.com/office/drawing/2014/main" xmlns="" val="10007"/>
                  </a:ext>
                </a:extLst>
              </a:tr>
            </a:tbl>
          </a:graphicData>
        </a:graphic>
      </p:graphicFrame>
      <p:sp>
        <p:nvSpPr>
          <p:cNvPr id="755" name="Google Shape;755;p99"/>
          <p:cNvSpPr txBox="1"/>
          <p:nvPr/>
        </p:nvSpPr>
        <p:spPr>
          <a:xfrm>
            <a:off x="6619740" y="17371"/>
            <a:ext cx="5447764" cy="795337"/>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ctr" rtl="0">
              <a:lnSpc>
                <a:spcPct val="90000"/>
              </a:lnSpc>
              <a:spcBef>
                <a:spcPts val="0"/>
              </a:spcBef>
              <a:spcAft>
                <a:spcPts val="0"/>
              </a:spcAft>
              <a:buClr>
                <a:srgbClr val="FF0000"/>
              </a:buClr>
              <a:buSzPct val="100000"/>
              <a:buFont typeface="Calibri"/>
              <a:buNone/>
            </a:pPr>
            <a:r>
              <a:rPr lang="en-US" sz="4400">
                <a:solidFill>
                  <a:srgbClr val="FF0000"/>
                </a:solidFill>
                <a:latin typeface="Calibri"/>
                <a:ea typeface="Calibri"/>
                <a:cs typeface="Calibri"/>
                <a:sym typeface="Calibri"/>
              </a:rPr>
              <a:t>Contents </a:t>
            </a:r>
            <a:r>
              <a:rPr lang="en-US" sz="4400">
                <a:solidFill>
                  <a:schemeClr val="dk1"/>
                </a:solidFill>
                <a:latin typeface="Calibri"/>
                <a:ea typeface="Calibri"/>
                <a:cs typeface="Calibri"/>
                <a:sym typeface="Calibri"/>
              </a:rPr>
              <a:t>(Machine code or data)</a:t>
            </a:r>
            <a:endParaRPr/>
          </a:p>
        </p:txBody>
      </p:sp>
      <p:sp>
        <p:nvSpPr>
          <p:cNvPr id="756" name="Google Shape;756;p99"/>
          <p:cNvSpPr txBox="1"/>
          <p:nvPr/>
        </p:nvSpPr>
        <p:spPr>
          <a:xfrm>
            <a:off x="10120756" y="170675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57" name="Google Shape;757;p99"/>
          <p:cNvSpPr txBox="1"/>
          <p:nvPr/>
        </p:nvSpPr>
        <p:spPr>
          <a:xfrm>
            <a:off x="10688446"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58" name="Google Shape;758;p99"/>
          <p:cNvSpPr txBox="1"/>
          <p:nvPr/>
        </p:nvSpPr>
        <p:spPr>
          <a:xfrm>
            <a:off x="10121263"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59" name="Google Shape;759;p99"/>
          <p:cNvSpPr txBox="1"/>
          <p:nvPr/>
        </p:nvSpPr>
        <p:spPr>
          <a:xfrm>
            <a:off x="6952549"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60" name="Google Shape;760;p99"/>
          <p:cNvSpPr txBox="1"/>
          <p:nvPr/>
        </p:nvSpPr>
        <p:spPr>
          <a:xfrm>
            <a:off x="8255158" y="1725846"/>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1" name="Google Shape;761;p99"/>
          <p:cNvSpPr txBox="1"/>
          <p:nvPr/>
        </p:nvSpPr>
        <p:spPr>
          <a:xfrm>
            <a:off x="8212125" y="1042488"/>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2" name="Google Shape;762;p99"/>
          <p:cNvSpPr txBox="1"/>
          <p:nvPr/>
        </p:nvSpPr>
        <p:spPr>
          <a:xfrm>
            <a:off x="8829287" y="1056066"/>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3" name="Google Shape;763;p99"/>
          <p:cNvSpPr txBox="1"/>
          <p:nvPr/>
        </p:nvSpPr>
        <p:spPr>
          <a:xfrm>
            <a:off x="11291200" y="1042920"/>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4" name="Google Shape;764;p99"/>
          <p:cNvSpPr txBox="1"/>
          <p:nvPr/>
        </p:nvSpPr>
        <p:spPr>
          <a:xfrm>
            <a:off x="7581061" y="5996895"/>
            <a:ext cx="34230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5" name="Google Shape;765;p99"/>
          <p:cNvSpPr txBox="1"/>
          <p:nvPr/>
        </p:nvSpPr>
        <p:spPr>
          <a:xfrm>
            <a:off x="9441032" y="1763151"/>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6" name="Google Shape;766;p99"/>
          <p:cNvSpPr txBox="1"/>
          <p:nvPr/>
        </p:nvSpPr>
        <p:spPr>
          <a:xfrm>
            <a:off x="6984020" y="1724514"/>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67" name="Google Shape;767;p99"/>
          <p:cNvSpPr txBox="1"/>
          <p:nvPr/>
        </p:nvSpPr>
        <p:spPr>
          <a:xfrm>
            <a:off x="9504101" y="1056066"/>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68" name="Google Shape;768;p99"/>
          <p:cNvSpPr txBox="1"/>
          <p:nvPr/>
        </p:nvSpPr>
        <p:spPr>
          <a:xfrm>
            <a:off x="10713603" y="1763151"/>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69" name="Google Shape;769;p99"/>
          <p:cNvSpPr txBox="1"/>
          <p:nvPr/>
        </p:nvSpPr>
        <p:spPr>
          <a:xfrm>
            <a:off x="11340462" y="172110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70" name="Google Shape;770;p99"/>
          <p:cNvSpPr txBox="1"/>
          <p:nvPr/>
        </p:nvSpPr>
        <p:spPr>
          <a:xfrm>
            <a:off x="7556170" y="170675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71" name="Google Shape;771;p99"/>
          <p:cNvSpPr txBox="1"/>
          <p:nvPr/>
        </p:nvSpPr>
        <p:spPr>
          <a:xfrm>
            <a:off x="7581061" y="1037672"/>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graphicFrame>
        <p:nvGraphicFramePr>
          <p:cNvPr id="772" name="Google Shape;772;p99"/>
          <p:cNvGraphicFramePr/>
          <p:nvPr/>
        </p:nvGraphicFramePr>
        <p:xfrm>
          <a:off x="2733383" y="914396"/>
          <a:ext cx="1343100" cy="5656200"/>
        </p:xfrm>
        <a:graphic>
          <a:graphicData uri="http://schemas.openxmlformats.org/drawingml/2006/table">
            <a:tbl>
              <a:tblPr firstRow="1" bandRow="1">
                <a:noFill/>
              </a:tblPr>
              <a:tblGrid>
                <a:gridCol w="1343100">
                  <a:extLst>
                    <a:ext uri="{9D8B030D-6E8A-4147-A177-3AD203B41FA5}">
                      <a16:colId xmlns:a16="http://schemas.microsoft.com/office/drawing/2014/main" xmlns="" val="20000"/>
                    </a:ext>
                  </a:extLst>
                </a:gridCol>
              </a:tblGrid>
              <a:tr h="707025">
                <a:tc>
                  <a:txBody>
                    <a:bodyPr/>
                    <a:lstStyle/>
                    <a:p>
                      <a:pPr marL="0" marR="0" lvl="0" indent="0" algn="ctr" rtl="0">
                        <a:spcBef>
                          <a:spcPts val="0"/>
                        </a:spcBef>
                        <a:spcAft>
                          <a:spcPts val="0"/>
                        </a:spcAft>
                        <a:buNone/>
                      </a:pPr>
                      <a:r>
                        <a:rPr lang="en-US" sz="2400" b="1">
                          <a:solidFill>
                            <a:srgbClr val="7030A0"/>
                          </a:solidFill>
                        </a:rPr>
                        <a:t>0H</a:t>
                      </a:r>
                      <a:endParaRPr sz="2400" b="1">
                        <a:solidFill>
                          <a:srgbClr val="7030A0"/>
                        </a:solidFill>
                      </a:endParaRPr>
                    </a:p>
                  </a:txBody>
                  <a:tcPr marL="91450" marR="91450" marT="45725" marB="45725"/>
                </a:tc>
                <a:extLst>
                  <a:ext uri="{0D108BD9-81ED-4DB2-BD59-A6C34878D82A}">
                    <a16:rowId xmlns:a16="http://schemas.microsoft.com/office/drawing/2014/main" xmlns="" val="10000"/>
                  </a:ext>
                </a:extLst>
              </a:tr>
              <a:tr h="707025">
                <a:tc>
                  <a:txBody>
                    <a:bodyPr/>
                    <a:lstStyle/>
                    <a:p>
                      <a:pPr marL="0" marR="0" lvl="0" indent="0" algn="ctr" rtl="0">
                        <a:spcBef>
                          <a:spcPts val="0"/>
                        </a:spcBef>
                        <a:spcAft>
                          <a:spcPts val="0"/>
                        </a:spcAft>
                        <a:buNone/>
                      </a:pPr>
                      <a:r>
                        <a:rPr lang="en-US" sz="2400" b="1">
                          <a:solidFill>
                            <a:srgbClr val="7030A0"/>
                          </a:solidFill>
                        </a:rPr>
                        <a:t>1H</a:t>
                      </a:r>
                      <a:endParaRPr sz="2400" b="1">
                        <a:solidFill>
                          <a:srgbClr val="7030A0"/>
                        </a:solidFill>
                      </a:endParaRPr>
                    </a:p>
                  </a:txBody>
                  <a:tcPr marL="91450" marR="91450" marT="45725" marB="45725"/>
                </a:tc>
                <a:extLst>
                  <a:ext uri="{0D108BD9-81ED-4DB2-BD59-A6C34878D82A}">
                    <a16:rowId xmlns:a16="http://schemas.microsoft.com/office/drawing/2014/main" xmlns="" val="10001"/>
                  </a:ext>
                </a:extLst>
              </a:tr>
              <a:tr h="707025">
                <a:tc>
                  <a:txBody>
                    <a:bodyPr/>
                    <a:lstStyle/>
                    <a:p>
                      <a:pPr marL="0" marR="0" lvl="0" indent="0" algn="ctr" rtl="0">
                        <a:spcBef>
                          <a:spcPts val="0"/>
                        </a:spcBef>
                        <a:spcAft>
                          <a:spcPts val="0"/>
                        </a:spcAft>
                        <a:buNone/>
                      </a:pPr>
                      <a:r>
                        <a:rPr lang="en-US" sz="2400" b="1">
                          <a:solidFill>
                            <a:srgbClr val="7030A0"/>
                          </a:solidFill>
                        </a:rPr>
                        <a:t>2H</a:t>
                      </a:r>
                      <a:endParaRPr sz="2400" b="1">
                        <a:solidFill>
                          <a:srgbClr val="7030A0"/>
                        </a:solidFill>
                      </a:endParaRPr>
                    </a:p>
                  </a:txBody>
                  <a:tcPr marL="91450" marR="91450" marT="45725" marB="45725"/>
                </a:tc>
                <a:extLst>
                  <a:ext uri="{0D108BD9-81ED-4DB2-BD59-A6C34878D82A}">
                    <a16:rowId xmlns:a16="http://schemas.microsoft.com/office/drawing/2014/main" xmlns="" val="10002"/>
                  </a:ext>
                </a:extLst>
              </a:tr>
              <a:tr h="707025">
                <a:tc>
                  <a:txBody>
                    <a:bodyPr/>
                    <a:lstStyle/>
                    <a:p>
                      <a:pPr marL="0" marR="0" lvl="0" indent="0" algn="ctr" rtl="0">
                        <a:spcBef>
                          <a:spcPts val="0"/>
                        </a:spcBef>
                        <a:spcAft>
                          <a:spcPts val="0"/>
                        </a:spcAft>
                        <a:buNone/>
                      </a:pPr>
                      <a:r>
                        <a:rPr lang="en-US" sz="2400" b="1">
                          <a:solidFill>
                            <a:srgbClr val="7030A0"/>
                          </a:solidFill>
                        </a:rPr>
                        <a:t>3H</a:t>
                      </a:r>
                      <a:endParaRPr sz="2400" b="1">
                        <a:solidFill>
                          <a:srgbClr val="7030A0"/>
                        </a:solidFill>
                      </a:endParaRPr>
                    </a:p>
                  </a:txBody>
                  <a:tcPr marL="91450" marR="91450" marT="45725" marB="45725"/>
                </a:tc>
                <a:extLst>
                  <a:ext uri="{0D108BD9-81ED-4DB2-BD59-A6C34878D82A}">
                    <a16:rowId xmlns:a16="http://schemas.microsoft.com/office/drawing/2014/main" xmlns="" val="10003"/>
                  </a:ext>
                </a:extLst>
              </a:tr>
              <a:tr h="707025">
                <a:tc>
                  <a:txBody>
                    <a:bodyPr/>
                    <a:lstStyle/>
                    <a:p>
                      <a:pPr marL="0" marR="0" lvl="0" indent="0" algn="ctr" rtl="0">
                        <a:spcBef>
                          <a:spcPts val="0"/>
                        </a:spcBef>
                        <a:spcAft>
                          <a:spcPts val="0"/>
                        </a:spcAft>
                        <a:buNone/>
                      </a:pPr>
                      <a:endParaRPr sz="2400" b="1">
                        <a:solidFill>
                          <a:srgbClr val="7030A0"/>
                        </a:solidFill>
                      </a:endParaRPr>
                    </a:p>
                  </a:txBody>
                  <a:tcPr marL="91450" marR="91450" marT="45725" marB="45725"/>
                </a:tc>
                <a:extLst>
                  <a:ext uri="{0D108BD9-81ED-4DB2-BD59-A6C34878D82A}">
                    <a16:rowId xmlns:a16="http://schemas.microsoft.com/office/drawing/2014/main" xmlns="" val="10004"/>
                  </a:ext>
                </a:extLst>
              </a:tr>
              <a:tr h="707025">
                <a:tc>
                  <a:txBody>
                    <a:bodyPr/>
                    <a:lstStyle/>
                    <a:p>
                      <a:pPr marL="0" marR="0" lvl="0" indent="0" algn="ctr" rtl="0">
                        <a:spcBef>
                          <a:spcPts val="0"/>
                        </a:spcBef>
                        <a:spcAft>
                          <a:spcPts val="0"/>
                        </a:spcAft>
                        <a:buNone/>
                      </a:pPr>
                      <a:endParaRPr sz="2400" b="1">
                        <a:solidFill>
                          <a:srgbClr val="7030A0"/>
                        </a:solidFill>
                      </a:endParaRPr>
                    </a:p>
                  </a:txBody>
                  <a:tcPr marL="91450" marR="91450" marT="45725" marB="45725"/>
                </a:tc>
                <a:extLst>
                  <a:ext uri="{0D108BD9-81ED-4DB2-BD59-A6C34878D82A}">
                    <a16:rowId xmlns:a16="http://schemas.microsoft.com/office/drawing/2014/main" xmlns="" val="10005"/>
                  </a:ext>
                </a:extLst>
              </a:tr>
              <a:tr h="707025">
                <a:tc>
                  <a:txBody>
                    <a:bodyPr/>
                    <a:lstStyle/>
                    <a:p>
                      <a:pPr marL="0" marR="0" lvl="0" indent="0" algn="ctr" rtl="0">
                        <a:spcBef>
                          <a:spcPts val="0"/>
                        </a:spcBef>
                        <a:spcAft>
                          <a:spcPts val="0"/>
                        </a:spcAft>
                        <a:buNone/>
                      </a:pPr>
                      <a:endParaRPr sz="2400" b="1">
                        <a:solidFill>
                          <a:srgbClr val="7030A0"/>
                        </a:solidFill>
                      </a:endParaRPr>
                    </a:p>
                  </a:txBody>
                  <a:tcPr marL="91450" marR="91450" marT="45725" marB="45725"/>
                </a:tc>
                <a:extLst>
                  <a:ext uri="{0D108BD9-81ED-4DB2-BD59-A6C34878D82A}">
                    <a16:rowId xmlns:a16="http://schemas.microsoft.com/office/drawing/2014/main" xmlns="" val="10006"/>
                  </a:ext>
                </a:extLst>
              </a:tr>
              <a:tr h="707025">
                <a:tc>
                  <a:txBody>
                    <a:bodyPr/>
                    <a:lstStyle/>
                    <a:p>
                      <a:pPr marL="0" marR="0" lvl="0" indent="0" algn="ctr" rtl="0">
                        <a:spcBef>
                          <a:spcPts val="0"/>
                        </a:spcBef>
                        <a:spcAft>
                          <a:spcPts val="0"/>
                        </a:spcAft>
                        <a:buNone/>
                      </a:pPr>
                      <a:r>
                        <a:rPr lang="en-US" sz="2400" b="1">
                          <a:solidFill>
                            <a:srgbClr val="7030A0"/>
                          </a:solidFill>
                        </a:rPr>
                        <a:t>7H</a:t>
                      </a:r>
                      <a:endParaRPr sz="2400" b="1">
                        <a:solidFill>
                          <a:srgbClr val="7030A0"/>
                        </a:solidFill>
                      </a:endParaRPr>
                    </a:p>
                  </a:txBody>
                  <a:tcPr marL="91450" marR="91450" marT="45725" marB="45725"/>
                </a:tc>
                <a:extLst>
                  <a:ext uri="{0D108BD9-81ED-4DB2-BD59-A6C34878D82A}">
                    <a16:rowId xmlns:a16="http://schemas.microsoft.com/office/drawing/2014/main" xmlns="" val="10007"/>
                  </a:ext>
                </a:extLst>
              </a:tr>
            </a:tbl>
          </a:graphicData>
        </a:graphic>
      </p:graphicFrame>
      <p:sp>
        <p:nvSpPr>
          <p:cNvPr id="773" name="Google Shape;773;p99"/>
          <p:cNvSpPr txBox="1"/>
          <p:nvPr/>
        </p:nvSpPr>
        <p:spPr>
          <a:xfrm>
            <a:off x="2611346" y="77273"/>
            <a:ext cx="1587164" cy="79533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1"/>
              </a:buClr>
              <a:buSzPts val="2800"/>
              <a:buFont typeface="Calibri"/>
              <a:buNone/>
            </a:pPr>
            <a:r>
              <a:rPr lang="en-US" sz="2800" b="1">
                <a:solidFill>
                  <a:schemeClr val="accent1"/>
                </a:solidFill>
                <a:latin typeface="Calibri"/>
                <a:ea typeface="Calibri"/>
                <a:cs typeface="Calibri"/>
                <a:sym typeface="Calibri"/>
              </a:rPr>
              <a:t>Address</a:t>
            </a:r>
            <a:br>
              <a:rPr lang="en-US" sz="2800" b="1">
                <a:solidFill>
                  <a:schemeClr val="accent1"/>
                </a:solidFill>
                <a:latin typeface="Calibri"/>
                <a:ea typeface="Calibri"/>
                <a:cs typeface="Calibri"/>
                <a:sym typeface="Calibri"/>
              </a:rPr>
            </a:br>
            <a:r>
              <a:rPr lang="en-US" sz="2800" b="1">
                <a:solidFill>
                  <a:schemeClr val="accent1"/>
                </a:solidFill>
                <a:latin typeface="Calibri"/>
                <a:ea typeface="Calibri"/>
                <a:cs typeface="Calibri"/>
                <a:sym typeface="Calibri"/>
              </a:rPr>
              <a:t>in HEX</a:t>
            </a:r>
            <a:endParaRPr/>
          </a:p>
        </p:txBody>
      </p:sp>
      <p:sp>
        <p:nvSpPr>
          <p:cNvPr id="774" name="Google Shape;774;p99"/>
          <p:cNvSpPr txBox="1"/>
          <p:nvPr/>
        </p:nvSpPr>
        <p:spPr>
          <a:xfrm>
            <a:off x="6944159" y="5996895"/>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75" name="Google Shape;775;p99"/>
          <p:cNvSpPr txBox="1"/>
          <p:nvPr/>
        </p:nvSpPr>
        <p:spPr>
          <a:xfrm>
            <a:off x="8212125" y="6006369"/>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76" name="Google Shape;776;p99"/>
          <p:cNvSpPr txBox="1"/>
          <p:nvPr/>
        </p:nvSpPr>
        <p:spPr>
          <a:xfrm>
            <a:off x="9447694" y="5996895"/>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77" name="Google Shape;777;p99"/>
          <p:cNvSpPr txBox="1"/>
          <p:nvPr/>
        </p:nvSpPr>
        <p:spPr>
          <a:xfrm>
            <a:off x="11340462" y="5996895"/>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1</a:t>
            </a:r>
            <a:endParaRPr sz="2800" b="1">
              <a:solidFill>
                <a:srgbClr val="FF0000"/>
              </a:solidFill>
              <a:latin typeface="Calibri"/>
              <a:ea typeface="Calibri"/>
              <a:cs typeface="Calibri"/>
              <a:sym typeface="Calibri"/>
            </a:endParaRPr>
          </a:p>
        </p:txBody>
      </p:sp>
      <p:sp>
        <p:nvSpPr>
          <p:cNvPr id="778" name="Google Shape;778;p99"/>
          <p:cNvSpPr txBox="1"/>
          <p:nvPr/>
        </p:nvSpPr>
        <p:spPr>
          <a:xfrm>
            <a:off x="8836927" y="5996895"/>
            <a:ext cx="34230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79" name="Google Shape;779;p99"/>
          <p:cNvSpPr txBox="1"/>
          <p:nvPr/>
        </p:nvSpPr>
        <p:spPr>
          <a:xfrm>
            <a:off x="10100420" y="5996895"/>
            <a:ext cx="34230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80" name="Google Shape;780;p99"/>
          <p:cNvSpPr txBox="1"/>
          <p:nvPr/>
        </p:nvSpPr>
        <p:spPr>
          <a:xfrm>
            <a:off x="10693267" y="5924159"/>
            <a:ext cx="34230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
        <p:nvSpPr>
          <p:cNvPr id="781" name="Google Shape;781;p99"/>
          <p:cNvSpPr txBox="1"/>
          <p:nvPr/>
        </p:nvSpPr>
        <p:spPr>
          <a:xfrm>
            <a:off x="8809004" y="1763151"/>
            <a:ext cx="3219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Calibri"/>
                <a:ea typeface="Calibri"/>
                <a:cs typeface="Calibri"/>
                <a:sym typeface="Calibri"/>
              </a:rPr>
              <a:t>0</a:t>
            </a:r>
            <a:endParaRPr sz="2800" b="1">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17" y="223459"/>
            <a:ext cx="10515600" cy="742458"/>
          </a:xfrm>
        </p:spPr>
        <p:txBody>
          <a:bodyPr/>
          <a:lstStyle/>
          <a:p>
            <a:pPr algn="ctr"/>
            <a:r>
              <a:rPr lang="en-US" dirty="0" smtClean="0"/>
              <a:t>Interfacing CPU-RAM</a:t>
            </a:r>
            <a:endParaRPr lang="en-US" dirty="0"/>
          </a:p>
        </p:txBody>
      </p:sp>
      <p:pic>
        <p:nvPicPr>
          <p:cNvPr id="4" name="Picture 3"/>
          <p:cNvPicPr>
            <a:picLocks noChangeAspect="1"/>
          </p:cNvPicPr>
          <p:nvPr/>
        </p:nvPicPr>
        <p:blipFill>
          <a:blip r:embed="rId2"/>
          <a:stretch>
            <a:fillRect/>
          </a:stretch>
        </p:blipFill>
        <p:spPr>
          <a:xfrm>
            <a:off x="-1" y="1197735"/>
            <a:ext cx="12017733" cy="4893100"/>
          </a:xfrm>
          <a:prstGeom prst="rect">
            <a:avLst/>
          </a:prstGeom>
        </p:spPr>
      </p:pic>
    </p:spTree>
    <p:extLst>
      <p:ext uri="{BB962C8B-B14F-4D97-AF65-F5344CB8AC3E}">
        <p14:creationId xmlns:p14="http://schemas.microsoft.com/office/powerpoint/2010/main" val="1619816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453" y="1210614"/>
            <a:ext cx="12074547" cy="4730963"/>
          </a:xfrm>
          <a:prstGeom prst="rect">
            <a:avLst/>
          </a:prstGeom>
        </p:spPr>
      </p:pic>
      <p:sp>
        <p:nvSpPr>
          <p:cNvPr id="5" name="Title 1"/>
          <p:cNvSpPr>
            <a:spLocks noGrp="1"/>
          </p:cNvSpPr>
          <p:nvPr>
            <p:ph type="title"/>
          </p:nvPr>
        </p:nvSpPr>
        <p:spPr>
          <a:xfrm>
            <a:off x="645017" y="223459"/>
            <a:ext cx="10515600" cy="742458"/>
          </a:xfrm>
        </p:spPr>
        <p:txBody>
          <a:bodyPr/>
          <a:lstStyle/>
          <a:p>
            <a:pPr algn="ctr"/>
            <a:r>
              <a:rPr lang="en-US" dirty="0" smtClean="0"/>
              <a:t>Interfacing CPU-RAM</a:t>
            </a:r>
            <a:endParaRPr lang="en-US" dirty="0"/>
          </a:p>
        </p:txBody>
      </p:sp>
    </p:spTree>
    <p:extLst>
      <p:ext uri="{BB962C8B-B14F-4D97-AF65-F5344CB8AC3E}">
        <p14:creationId xmlns:p14="http://schemas.microsoft.com/office/powerpoint/2010/main" val="383927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339403"/>
            <a:ext cx="12108792" cy="4725664"/>
          </a:xfrm>
          <a:prstGeom prst="rect">
            <a:avLst/>
          </a:prstGeom>
        </p:spPr>
      </p:pic>
      <p:sp>
        <p:nvSpPr>
          <p:cNvPr id="5" name="Title 1"/>
          <p:cNvSpPr>
            <a:spLocks noGrp="1"/>
          </p:cNvSpPr>
          <p:nvPr>
            <p:ph type="title"/>
          </p:nvPr>
        </p:nvSpPr>
        <p:spPr>
          <a:xfrm>
            <a:off x="645017" y="223459"/>
            <a:ext cx="10515600" cy="742458"/>
          </a:xfrm>
        </p:spPr>
        <p:txBody>
          <a:bodyPr/>
          <a:lstStyle/>
          <a:p>
            <a:pPr algn="ctr"/>
            <a:r>
              <a:rPr lang="en-US" dirty="0" smtClean="0"/>
              <a:t>Interfacing CPU-RAM</a:t>
            </a:r>
            <a:endParaRPr lang="en-US" dirty="0"/>
          </a:p>
        </p:txBody>
      </p:sp>
    </p:spTree>
    <p:extLst>
      <p:ext uri="{BB962C8B-B14F-4D97-AF65-F5344CB8AC3E}">
        <p14:creationId xmlns:p14="http://schemas.microsoft.com/office/powerpoint/2010/main" val="859460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6214" y="965917"/>
            <a:ext cx="11432635" cy="5439984"/>
          </a:xfrm>
          <a:prstGeom prst="rect">
            <a:avLst/>
          </a:prstGeom>
        </p:spPr>
      </p:pic>
      <p:sp>
        <p:nvSpPr>
          <p:cNvPr id="5" name="Title 1"/>
          <p:cNvSpPr>
            <a:spLocks noGrp="1"/>
          </p:cNvSpPr>
          <p:nvPr>
            <p:ph type="title"/>
          </p:nvPr>
        </p:nvSpPr>
        <p:spPr>
          <a:xfrm>
            <a:off x="645017" y="223459"/>
            <a:ext cx="10515600" cy="742458"/>
          </a:xfrm>
        </p:spPr>
        <p:txBody>
          <a:bodyPr/>
          <a:lstStyle/>
          <a:p>
            <a:pPr algn="ctr"/>
            <a:r>
              <a:rPr lang="en-US" dirty="0" smtClean="0"/>
              <a:t>Interfacing CPU-RAM</a:t>
            </a:r>
            <a:endParaRPr lang="en-US" dirty="0"/>
          </a:p>
        </p:txBody>
      </p:sp>
    </p:spTree>
    <p:extLst>
      <p:ext uri="{BB962C8B-B14F-4D97-AF65-F5344CB8AC3E}">
        <p14:creationId xmlns:p14="http://schemas.microsoft.com/office/powerpoint/2010/main" val="3088918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6215" y="965917"/>
            <a:ext cx="11633942" cy="5499486"/>
          </a:xfrm>
          <a:prstGeom prst="rect">
            <a:avLst/>
          </a:prstGeom>
        </p:spPr>
      </p:pic>
      <p:sp>
        <p:nvSpPr>
          <p:cNvPr id="7" name="Title 1"/>
          <p:cNvSpPr>
            <a:spLocks noGrp="1"/>
          </p:cNvSpPr>
          <p:nvPr>
            <p:ph type="title"/>
          </p:nvPr>
        </p:nvSpPr>
        <p:spPr>
          <a:xfrm>
            <a:off x="645017" y="223459"/>
            <a:ext cx="10515600" cy="742458"/>
          </a:xfrm>
        </p:spPr>
        <p:txBody>
          <a:bodyPr/>
          <a:lstStyle/>
          <a:p>
            <a:pPr algn="ctr"/>
            <a:r>
              <a:rPr lang="en-US" dirty="0" smtClean="0"/>
              <a:t>Interfacing CPU-RAM</a:t>
            </a:r>
            <a:endParaRPr lang="en-US" dirty="0"/>
          </a:p>
        </p:txBody>
      </p:sp>
    </p:spTree>
    <p:extLst>
      <p:ext uri="{BB962C8B-B14F-4D97-AF65-F5344CB8AC3E}">
        <p14:creationId xmlns:p14="http://schemas.microsoft.com/office/powerpoint/2010/main" val="3432256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7201" y="-38637"/>
            <a:ext cx="7972425" cy="6657975"/>
          </a:xfrm>
          <a:prstGeom prst="rect">
            <a:avLst/>
          </a:prstGeom>
        </p:spPr>
      </p:pic>
      <p:pic>
        <p:nvPicPr>
          <p:cNvPr id="3" name="Google Shape;690;p97"/>
          <p:cNvPicPr preferRelativeResize="0"/>
          <p:nvPr/>
        </p:nvPicPr>
        <p:blipFill rotWithShape="1">
          <a:blip r:embed="rId3">
            <a:alphaModFix/>
          </a:blip>
          <a:srcRect/>
          <a:stretch/>
        </p:blipFill>
        <p:spPr>
          <a:xfrm>
            <a:off x="8950818" y="672171"/>
            <a:ext cx="2587618" cy="2096786"/>
          </a:xfrm>
          <a:prstGeom prst="rect">
            <a:avLst/>
          </a:prstGeom>
          <a:noFill/>
          <a:ln>
            <a:noFill/>
          </a:ln>
        </p:spPr>
      </p:pic>
      <p:pic>
        <p:nvPicPr>
          <p:cNvPr id="5" name="Google Shape;689;p97"/>
          <p:cNvPicPr preferRelativeResize="0"/>
          <p:nvPr/>
        </p:nvPicPr>
        <p:blipFill rotWithShape="1">
          <a:blip r:embed="rId4">
            <a:alphaModFix/>
          </a:blip>
          <a:srcRect/>
          <a:stretch/>
        </p:blipFill>
        <p:spPr>
          <a:xfrm>
            <a:off x="8435664" y="3400021"/>
            <a:ext cx="3541687" cy="2743011"/>
          </a:xfrm>
          <a:prstGeom prst="rect">
            <a:avLst/>
          </a:prstGeom>
          <a:noFill/>
          <a:ln>
            <a:noFill/>
          </a:ln>
        </p:spPr>
      </p:pic>
    </p:spTree>
    <p:extLst>
      <p:ext uri="{BB962C8B-B14F-4D97-AF65-F5344CB8AC3E}">
        <p14:creationId xmlns:p14="http://schemas.microsoft.com/office/powerpoint/2010/main" val="746079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668" y="123683"/>
            <a:ext cx="6125038" cy="2915731"/>
          </a:xfrm>
          <a:prstGeom prst="rect">
            <a:avLst/>
          </a:prstGeom>
        </p:spPr>
      </p:pic>
      <p:pic>
        <p:nvPicPr>
          <p:cNvPr id="5" name="Picture 4"/>
          <p:cNvPicPr>
            <a:picLocks noChangeAspect="1"/>
          </p:cNvPicPr>
          <p:nvPr/>
        </p:nvPicPr>
        <p:blipFill>
          <a:blip r:embed="rId3"/>
          <a:stretch>
            <a:fillRect/>
          </a:stretch>
        </p:blipFill>
        <p:spPr>
          <a:xfrm>
            <a:off x="6339547" y="123683"/>
            <a:ext cx="5813593" cy="2915731"/>
          </a:xfrm>
          <a:prstGeom prst="rect">
            <a:avLst/>
          </a:prstGeom>
        </p:spPr>
      </p:pic>
      <p:pic>
        <p:nvPicPr>
          <p:cNvPr id="6" name="Picture 5"/>
          <p:cNvPicPr>
            <a:picLocks noChangeAspect="1"/>
          </p:cNvPicPr>
          <p:nvPr/>
        </p:nvPicPr>
        <p:blipFill>
          <a:blip r:embed="rId4"/>
          <a:stretch>
            <a:fillRect/>
          </a:stretch>
        </p:blipFill>
        <p:spPr>
          <a:xfrm>
            <a:off x="105668" y="3243079"/>
            <a:ext cx="6125038" cy="3257472"/>
          </a:xfrm>
          <a:prstGeom prst="rect">
            <a:avLst/>
          </a:prstGeom>
        </p:spPr>
      </p:pic>
      <p:pic>
        <p:nvPicPr>
          <p:cNvPr id="7" name="Picture 6"/>
          <p:cNvPicPr>
            <a:picLocks noChangeAspect="1"/>
          </p:cNvPicPr>
          <p:nvPr/>
        </p:nvPicPr>
        <p:blipFill>
          <a:blip r:embed="rId5"/>
          <a:stretch>
            <a:fillRect/>
          </a:stretch>
        </p:blipFill>
        <p:spPr>
          <a:xfrm>
            <a:off x="6339546" y="3243079"/>
            <a:ext cx="5813593" cy="3257472"/>
          </a:xfrm>
          <a:prstGeom prst="rect">
            <a:avLst/>
          </a:prstGeom>
        </p:spPr>
      </p:pic>
    </p:spTree>
    <p:extLst>
      <p:ext uri="{BB962C8B-B14F-4D97-AF65-F5344CB8AC3E}">
        <p14:creationId xmlns:p14="http://schemas.microsoft.com/office/powerpoint/2010/main" val="169477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0"/>
          <p:cNvSpPr txBox="1">
            <a:spLocks noGrp="1"/>
          </p:cNvSpPr>
          <p:nvPr>
            <p:ph type="title"/>
          </p:nvPr>
        </p:nvSpPr>
        <p:spPr>
          <a:xfrm>
            <a:off x="104103" y="160433"/>
            <a:ext cx="4558049" cy="8698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Example: 1KB IC (D2708)</a:t>
            </a:r>
            <a:endParaRPr sz="3200"/>
          </a:p>
        </p:txBody>
      </p:sp>
      <p:pic>
        <p:nvPicPr>
          <p:cNvPr id="787" name="Google Shape;787;p100"/>
          <p:cNvPicPr preferRelativeResize="0">
            <a:picLocks noGrp="1"/>
          </p:cNvPicPr>
          <p:nvPr>
            <p:ph type="body" idx="1"/>
          </p:nvPr>
        </p:nvPicPr>
        <p:blipFill rotWithShape="1">
          <a:blip r:embed="rId3">
            <a:alphaModFix/>
          </a:blip>
          <a:srcRect/>
          <a:stretch/>
        </p:blipFill>
        <p:spPr>
          <a:xfrm>
            <a:off x="66540" y="1741231"/>
            <a:ext cx="3810000" cy="2768600"/>
          </a:xfrm>
          <a:prstGeom prst="rect">
            <a:avLst/>
          </a:prstGeom>
          <a:noFill/>
          <a:ln>
            <a:noFill/>
          </a:ln>
        </p:spPr>
      </p:pic>
      <p:sp>
        <p:nvSpPr>
          <p:cNvPr id="788" name="Google Shape;788;p100"/>
          <p:cNvSpPr txBox="1"/>
          <p:nvPr/>
        </p:nvSpPr>
        <p:spPr>
          <a:xfrm>
            <a:off x="3876540" y="1223493"/>
            <a:ext cx="8190963" cy="5328120"/>
          </a:xfrm>
          <a:prstGeom prst="rect">
            <a:avLst/>
          </a:prstGeom>
          <a:noFill/>
          <a:ln>
            <a:noFill/>
          </a:ln>
        </p:spPr>
        <p:txBody>
          <a:bodyPr spcFirstLastPara="1" wrap="square" lIns="91425" tIns="45700" rIns="91425" bIns="45700" anchor="t" anchorCtr="0">
            <a:normAutofit fontScale="77500" lnSpcReduction="20000"/>
          </a:bodyPr>
          <a:lstStyle/>
          <a:p>
            <a:pPr marL="228600" marR="0" lvl="0" indent="-228600" algn="l" rtl="0">
              <a:lnSpc>
                <a:spcPct val="150000"/>
              </a:lnSpc>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1KB: Approximately </a:t>
            </a:r>
            <a:r>
              <a:rPr lang="en-US" sz="2800">
                <a:solidFill>
                  <a:srgbClr val="FF0000"/>
                </a:solidFill>
                <a:latin typeface="Calibri"/>
                <a:ea typeface="Calibri"/>
                <a:cs typeface="Calibri"/>
                <a:sym typeface="Calibri"/>
              </a:rPr>
              <a:t>1</a:t>
            </a:r>
            <a:r>
              <a:rPr lang="en-US" sz="2800">
                <a:solidFill>
                  <a:schemeClr val="dk1"/>
                </a:solidFill>
                <a:latin typeface="Calibri"/>
                <a:ea typeface="Calibri"/>
                <a:cs typeface="Calibri"/>
                <a:sym typeface="Calibri"/>
              </a:rPr>
              <a:t> </a:t>
            </a:r>
            <a:r>
              <a:rPr lang="en-US" sz="2800">
                <a:solidFill>
                  <a:srgbClr val="FF0000"/>
                </a:solidFill>
                <a:latin typeface="Calibri"/>
                <a:ea typeface="Calibri"/>
                <a:cs typeface="Calibri"/>
                <a:sym typeface="Calibri"/>
              </a:rPr>
              <a:t>Thousand </a:t>
            </a:r>
            <a:r>
              <a:rPr lang="en-US" sz="2800">
                <a:solidFill>
                  <a:schemeClr val="dk1"/>
                </a:solidFill>
                <a:latin typeface="Calibri"/>
                <a:ea typeface="Calibri"/>
                <a:cs typeface="Calibri"/>
                <a:sym typeface="Calibri"/>
              </a:rPr>
              <a:t>(exact value 1024)</a:t>
            </a: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 locations each having capacity of 8 bits/1</a:t>
            </a:r>
            <a:r>
              <a:rPr lang="en-US" sz="2800">
                <a:solidFill>
                  <a:srgbClr val="FF0000"/>
                </a:solidFill>
                <a:latin typeface="Calibri"/>
                <a:ea typeface="Calibri"/>
                <a:cs typeface="Calibri"/>
                <a:sym typeface="Calibri"/>
              </a:rPr>
              <a:t>B</a:t>
            </a:r>
            <a:r>
              <a:rPr lang="en-US" sz="2800">
                <a:solidFill>
                  <a:schemeClr val="dk1"/>
                </a:solidFill>
                <a:latin typeface="Calibri"/>
                <a:ea typeface="Calibri"/>
                <a:cs typeface="Calibri"/>
                <a:sym typeface="Calibri"/>
              </a:rPr>
              <a:t>yte</a:t>
            </a:r>
            <a:endParaRPr/>
          </a:p>
          <a:p>
            <a:pPr marL="228600" marR="0" lvl="0" indent="-228600" algn="l" rtl="0">
              <a:lnSpc>
                <a:spcPct val="15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Address starts at 0 and ends at 1 less than 1 Thousand, actually encoded in BINARY</a:t>
            </a:r>
            <a:endParaRPr/>
          </a:p>
          <a:p>
            <a:pPr marL="228600" marR="0" lvl="0" indent="-228600" algn="l" rtl="0">
              <a:lnSpc>
                <a:spcPct val="15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In Binary, first address requires 1 bit (0) and final addressable location requires </a:t>
            </a:r>
            <a:r>
              <a:rPr lang="en-US" sz="2800">
                <a:solidFill>
                  <a:srgbClr val="FF0000"/>
                </a:solidFill>
                <a:latin typeface="Calibri"/>
                <a:ea typeface="Calibri"/>
                <a:cs typeface="Calibri"/>
                <a:sym typeface="Calibri"/>
              </a:rPr>
              <a:t>10</a:t>
            </a:r>
            <a:r>
              <a:rPr lang="en-US" sz="2800">
                <a:solidFill>
                  <a:schemeClr val="dk1"/>
                </a:solidFill>
                <a:latin typeface="Calibri"/>
                <a:ea typeface="Calibri"/>
                <a:cs typeface="Calibri"/>
                <a:sym typeface="Calibri"/>
              </a:rPr>
              <a:t> bits (all 1’s: 11…11), since </a:t>
            </a:r>
            <a:r>
              <a:rPr lang="en-US" sz="2800" b="1">
                <a:solidFill>
                  <a:schemeClr val="dk1"/>
                </a:solidFill>
                <a:latin typeface="Calibri"/>
                <a:ea typeface="Calibri"/>
                <a:cs typeface="Calibri"/>
                <a:sym typeface="Calibri"/>
              </a:rPr>
              <a:t>2</a:t>
            </a:r>
            <a:r>
              <a:rPr lang="en-US" sz="2800" b="1" baseline="30000">
                <a:solidFill>
                  <a:srgbClr val="FF0000"/>
                </a:solidFill>
                <a:latin typeface="Calibri"/>
                <a:ea typeface="Calibri"/>
                <a:cs typeface="Calibri"/>
                <a:sym typeface="Calibri"/>
              </a:rPr>
              <a:t>10</a:t>
            </a:r>
            <a:r>
              <a:rPr lang="en-US" sz="2800" b="1" baseline="30000">
                <a:solidFill>
                  <a:schemeClr val="dk1"/>
                </a:solidFill>
                <a:latin typeface="Calibri"/>
                <a:ea typeface="Calibri"/>
                <a:cs typeface="Calibri"/>
                <a:sym typeface="Calibri"/>
              </a:rPr>
              <a:t> = </a:t>
            </a:r>
            <a:r>
              <a:rPr lang="en-US" sz="2800" b="1">
                <a:solidFill>
                  <a:schemeClr val="dk1"/>
                </a:solidFill>
                <a:latin typeface="Calibri"/>
                <a:ea typeface="Calibri"/>
                <a:cs typeface="Calibri"/>
                <a:sym typeface="Calibri"/>
              </a:rPr>
              <a:t>1K</a:t>
            </a:r>
            <a:endParaRPr/>
          </a:p>
          <a:p>
            <a:pPr marL="228600" marR="0" lvl="0" indent="-228600" algn="l" rtl="0">
              <a:lnSpc>
                <a:spcPct val="15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For ease of Decoder design, uniform address format is used for all the locations; </a:t>
            </a:r>
            <a:r>
              <a:rPr lang="en-US" sz="2800">
                <a:solidFill>
                  <a:srgbClr val="FF0000"/>
                </a:solidFill>
                <a:latin typeface="Calibri"/>
                <a:ea typeface="Calibri"/>
                <a:cs typeface="Calibri"/>
                <a:sym typeface="Calibri"/>
              </a:rPr>
              <a:t>Maximum number of bits! </a:t>
            </a:r>
            <a:endParaRPr/>
          </a:p>
          <a:p>
            <a:pPr marL="228600" marR="0" lvl="0" indent="-228600" algn="l" rtl="0">
              <a:lnSpc>
                <a:spcPct val="15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For convenience/ease of representation/programming/discussion, Hexadecimal number system is used to represent Memory address</a:t>
            </a:r>
            <a:endParaRPr/>
          </a:p>
          <a:p>
            <a:pPr marL="228600" marR="0" lvl="0" indent="-228600" algn="l" rtl="0">
              <a:lnSpc>
                <a:spcPct val="90000"/>
              </a:lnSpc>
              <a:spcBef>
                <a:spcPts val="1000"/>
              </a:spcBef>
              <a:spcAft>
                <a:spcPts val="0"/>
              </a:spcAft>
              <a:buClr>
                <a:schemeClr val="dk1"/>
              </a:buClr>
              <a:buSzPct val="1000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592264" y="76201"/>
            <a:ext cx="3132137" cy="925513"/>
          </a:xfrm>
        </p:spPr>
        <p:txBody>
          <a:bodyPr/>
          <a:lstStyle/>
          <a:p>
            <a:r>
              <a:rPr lang="en-US" altLang="en-US" sz="2400">
                <a:solidFill>
                  <a:srgbClr val="FF0000"/>
                </a:solidFill>
                <a:latin typeface="Times New Roman" panose="02020603050405020304" pitchFamily="18" charset="0"/>
                <a:cs typeface="Times New Roman" panose="02020603050405020304" pitchFamily="18" charset="0"/>
              </a:rPr>
              <a:t>Hierarchy of Memories: </a:t>
            </a:r>
            <a:br>
              <a:rPr lang="en-US" altLang="en-US" sz="2400">
                <a:solidFill>
                  <a:srgbClr val="FF0000"/>
                </a:solidFill>
                <a:latin typeface="Times New Roman" panose="02020603050405020304" pitchFamily="18" charset="0"/>
                <a:cs typeface="Times New Roman" panose="02020603050405020304" pitchFamily="18" charset="0"/>
              </a:rPr>
            </a:br>
            <a:r>
              <a:rPr lang="en-US" altLang="en-US" sz="2400">
                <a:solidFill>
                  <a:srgbClr val="FF0000"/>
                </a:solidFill>
                <a:latin typeface="Times New Roman" panose="02020603050405020304" pitchFamily="18" charset="0"/>
                <a:cs typeface="Times New Roman" panose="02020603050405020304" pitchFamily="18" charset="0"/>
              </a:rPr>
              <a:t>why</a:t>
            </a:r>
            <a:endParaRPr lang="en-US" altLang="en-US" sz="2400"/>
          </a:p>
        </p:txBody>
      </p:sp>
      <p:pic>
        <p:nvPicPr>
          <p:cNvPr id="6451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3264" y="4127500"/>
            <a:ext cx="8218487"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350963"/>
            <a:ext cx="30114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7"/>
          <p:cNvSpPr>
            <a:spLocks noChangeArrowheads="1"/>
          </p:cNvSpPr>
          <p:nvPr/>
        </p:nvSpPr>
        <p:spPr bwMode="auto">
          <a:xfrm>
            <a:off x="4686300" y="0"/>
            <a:ext cx="5886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defRPr>
            </a:lvl1pPr>
            <a:lvl2pPr marL="742950" indent="-285750">
              <a:defRPr sz="2000" b="1">
                <a:solidFill>
                  <a:schemeClr val="tx1"/>
                </a:solidFill>
                <a:latin typeface="Times New Roman" panose="02020603050405020304" pitchFamily="18" charset="0"/>
              </a:defRPr>
            </a:lvl2pPr>
            <a:lvl3pPr marL="1143000" indent="-228600">
              <a:defRPr sz="2000" b="1">
                <a:solidFill>
                  <a:schemeClr val="tx1"/>
                </a:solidFill>
                <a:latin typeface="Times New Roman" panose="02020603050405020304" pitchFamily="18" charset="0"/>
              </a:defRPr>
            </a:lvl3pPr>
            <a:lvl4pPr marL="1600200" indent="-228600">
              <a:defRPr sz="2000" b="1">
                <a:solidFill>
                  <a:schemeClr val="tx1"/>
                </a:solidFill>
                <a:latin typeface="Times New Roman" panose="02020603050405020304" pitchFamily="18" charset="0"/>
              </a:defRPr>
            </a:lvl4pPr>
            <a:lvl5pPr marL="2057400" indent="-228600">
              <a:defRPr sz="2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defRPr>
            </a:lvl9pPr>
          </a:lstStyle>
          <a:p>
            <a:pPr algn="just">
              <a:buFont typeface="Arial" panose="020B0604020202020204" pitchFamily="34" charset="0"/>
              <a:buNone/>
            </a:pPr>
            <a:r>
              <a:rPr lang="en-US" altLang="en-US" sz="1600" b="0"/>
              <a:t>Programmers want memory to be </a:t>
            </a:r>
            <a:r>
              <a:rPr lang="en-US" altLang="en-US" sz="1600" b="0">
                <a:solidFill>
                  <a:srgbClr val="FF0000"/>
                </a:solidFill>
              </a:rPr>
              <a:t>fast</a:t>
            </a:r>
            <a:r>
              <a:rPr lang="en-US" altLang="en-US" sz="1600" b="0"/>
              <a:t> and </a:t>
            </a:r>
            <a:r>
              <a:rPr lang="en-US" altLang="en-US" sz="1600" b="0">
                <a:solidFill>
                  <a:srgbClr val="FF0000"/>
                </a:solidFill>
              </a:rPr>
              <a:t>large</a:t>
            </a:r>
            <a:r>
              <a:rPr lang="en-US" altLang="en-US" sz="1600" b="0"/>
              <a:t> but </a:t>
            </a:r>
            <a:r>
              <a:rPr lang="en-US" altLang="en-US" sz="1600" b="0">
                <a:solidFill>
                  <a:srgbClr val="FF0000"/>
                </a:solidFill>
              </a:rPr>
              <a:t>cheap</a:t>
            </a:r>
            <a:r>
              <a:rPr lang="en-US" altLang="en-US" sz="1600" b="0"/>
              <a:t> as well.</a:t>
            </a:r>
          </a:p>
          <a:p>
            <a:pPr algn="just">
              <a:buFont typeface="Arial" panose="020B0604020202020204" pitchFamily="34" charset="0"/>
              <a:buNone/>
            </a:pPr>
            <a:r>
              <a:rPr lang="en-US" altLang="en-US" sz="1600" b="0"/>
              <a:t>Fast and large memory is </a:t>
            </a:r>
            <a:r>
              <a:rPr lang="en-US" altLang="en-US" sz="1600" b="0">
                <a:solidFill>
                  <a:srgbClr val="FF0000"/>
                </a:solidFill>
              </a:rPr>
              <a:t>very expensive.</a:t>
            </a:r>
            <a:endParaRPr lang="en-US" altLang="en-US" sz="1600" b="0"/>
          </a:p>
          <a:p>
            <a:pPr algn="just">
              <a:buFont typeface="Arial" panose="020B0604020202020204" pitchFamily="34" charset="0"/>
              <a:buNone/>
            </a:pPr>
            <a:r>
              <a:rPr lang="en-US" altLang="en-US"/>
              <a:t>Solution: hierarchy of memories to optimize </a:t>
            </a:r>
            <a:r>
              <a:rPr lang="en-US" altLang="en-US">
                <a:solidFill>
                  <a:srgbClr val="FF0000"/>
                </a:solidFill>
              </a:rPr>
              <a:t>cost</a:t>
            </a:r>
            <a:r>
              <a:rPr lang="en-US" altLang="en-US"/>
              <a:t> and </a:t>
            </a:r>
            <a:r>
              <a:rPr lang="en-US" altLang="en-US">
                <a:solidFill>
                  <a:srgbClr val="FF0000"/>
                </a:solidFill>
              </a:rPr>
              <a:t>speed</a:t>
            </a:r>
            <a:r>
              <a:rPr lang="en-US" altLang="en-US"/>
              <a:t>.</a:t>
            </a:r>
          </a:p>
        </p:txBody>
      </p:sp>
      <p:pic>
        <p:nvPicPr>
          <p:cNvPr id="64518" name="Content Placeholder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045200" y="1193800"/>
            <a:ext cx="4402138" cy="2940050"/>
          </a:xfrm>
        </p:spPr>
      </p:pic>
    </p:spTree>
    <p:extLst>
      <p:ext uri="{BB962C8B-B14F-4D97-AF65-F5344CB8AC3E}">
        <p14:creationId xmlns:p14="http://schemas.microsoft.com/office/powerpoint/2010/main" val="41204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1"/>
          <p:cNvSpPr txBox="1">
            <a:spLocks noGrp="1"/>
          </p:cNvSpPr>
          <p:nvPr>
            <p:ph type="title"/>
          </p:nvPr>
        </p:nvSpPr>
        <p:spPr>
          <a:xfrm>
            <a:off x="2168525" y="336550"/>
            <a:ext cx="7772400" cy="75565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b="1"/>
              <a:t>Physical Address of Memory (for </a:t>
            </a:r>
            <a:r>
              <a:rPr lang="en-US" sz="4000" b="1">
                <a:solidFill>
                  <a:srgbClr val="FF0000"/>
                </a:solidFill>
              </a:rPr>
              <a:t>1KB</a:t>
            </a:r>
            <a:r>
              <a:rPr lang="en-US" sz="4000" b="1"/>
              <a:t>)</a:t>
            </a:r>
            <a:endParaRPr/>
          </a:p>
        </p:txBody>
      </p:sp>
      <p:graphicFrame>
        <p:nvGraphicFramePr>
          <p:cNvPr id="794" name="Google Shape;794;p101"/>
          <p:cNvGraphicFramePr/>
          <p:nvPr>
            <p:extLst>
              <p:ext uri="{D42A27DB-BD31-4B8C-83A1-F6EECF244321}">
                <p14:modId xmlns:p14="http://schemas.microsoft.com/office/powerpoint/2010/main" val="558011236"/>
              </p:ext>
            </p:extLst>
          </p:nvPr>
        </p:nvGraphicFramePr>
        <p:xfrm>
          <a:off x="772733" y="1338263"/>
          <a:ext cx="11011425" cy="2072680"/>
        </p:xfrm>
        <a:graphic>
          <a:graphicData uri="http://schemas.openxmlformats.org/drawingml/2006/table">
            <a:tbl>
              <a:tblPr firstRow="1" bandRow="1">
                <a:noFill/>
              </a:tblPr>
              <a:tblGrid>
                <a:gridCol w="5061800">
                  <a:extLst>
                    <a:ext uri="{9D8B030D-6E8A-4147-A177-3AD203B41FA5}">
                      <a16:colId xmlns:a16="http://schemas.microsoft.com/office/drawing/2014/main" xmlns="" val="20000"/>
                    </a:ext>
                  </a:extLst>
                </a:gridCol>
                <a:gridCol w="5949625">
                  <a:extLst>
                    <a:ext uri="{9D8B030D-6E8A-4147-A177-3AD203B41FA5}">
                      <a16:colId xmlns:a16="http://schemas.microsoft.com/office/drawing/2014/main" xmlns="" val="20001"/>
                    </a:ext>
                  </a:extLst>
                </a:gridCol>
              </a:tblGrid>
              <a:tr h="453600">
                <a:tc>
                  <a:txBody>
                    <a:bodyPr/>
                    <a:lstStyle/>
                    <a:p>
                      <a:pPr marL="0" marR="0" lvl="0" indent="0" algn="l" rtl="0">
                        <a:spcBef>
                          <a:spcPts val="0"/>
                        </a:spcBef>
                        <a:spcAft>
                          <a:spcPts val="0"/>
                        </a:spcAft>
                        <a:buNone/>
                      </a:pPr>
                      <a:r>
                        <a:rPr lang="en-US" sz="2800" dirty="0"/>
                        <a:t>Address </a:t>
                      </a:r>
                      <a:r>
                        <a:rPr lang="en-US" sz="2800" dirty="0" smtClean="0"/>
                        <a:t>(10 </a:t>
                      </a:r>
                      <a:r>
                        <a:rPr lang="en-US" sz="2800" dirty="0"/>
                        <a:t>bits in binary)</a:t>
                      </a:r>
                      <a:endParaRPr sz="2800" dirty="0"/>
                    </a:p>
                  </a:txBody>
                  <a:tcPr marL="91450" marR="91450" marT="45725" marB="45725"/>
                </a:tc>
                <a:tc>
                  <a:txBody>
                    <a:bodyPr/>
                    <a:lstStyle/>
                    <a:p>
                      <a:pPr marL="0" marR="0" lvl="0" indent="0" algn="l" rtl="0">
                        <a:spcBef>
                          <a:spcPts val="0"/>
                        </a:spcBef>
                        <a:spcAft>
                          <a:spcPts val="0"/>
                        </a:spcAft>
                        <a:buNone/>
                      </a:pPr>
                      <a:r>
                        <a:rPr lang="en-US" sz="2800"/>
                        <a:t>Content (8 bits)</a:t>
                      </a:r>
                      <a:endParaRPr sz="2800"/>
                    </a:p>
                  </a:txBody>
                  <a:tcPr marL="91450" marR="91450" marT="45725" marB="45725"/>
                </a:tc>
                <a:extLst>
                  <a:ext uri="{0D108BD9-81ED-4DB2-BD59-A6C34878D82A}">
                    <a16:rowId xmlns:a16="http://schemas.microsoft.com/office/drawing/2014/main" xmlns="" val="10000"/>
                  </a:ext>
                </a:extLst>
              </a:tr>
              <a:tr h="453600">
                <a:tc>
                  <a:txBody>
                    <a:bodyPr/>
                    <a:lstStyle/>
                    <a:p>
                      <a:pPr marL="0" marR="0" lvl="0" indent="0" algn="l" rtl="0">
                        <a:spcBef>
                          <a:spcPts val="0"/>
                        </a:spcBef>
                        <a:spcAft>
                          <a:spcPts val="0"/>
                        </a:spcAft>
                        <a:buNone/>
                      </a:pPr>
                      <a:r>
                        <a:rPr lang="en-US" sz="2800"/>
                        <a:t>1111111111B</a:t>
                      </a:r>
                      <a:endParaRPr sz="2800"/>
                    </a:p>
                  </a:txBody>
                  <a:tcPr marL="91450" marR="91450" marT="45725" marB="45725"/>
                </a:tc>
                <a:tc>
                  <a:txBody>
                    <a:bodyPr/>
                    <a:lstStyle/>
                    <a:p>
                      <a:pPr marL="0" marR="0" lvl="0" indent="0" algn="l" rtl="0">
                        <a:spcBef>
                          <a:spcPts val="0"/>
                        </a:spcBef>
                        <a:spcAft>
                          <a:spcPts val="0"/>
                        </a:spcAft>
                        <a:buNone/>
                      </a:pPr>
                      <a:r>
                        <a:rPr lang="en-US" sz="2800"/>
                        <a:t>11001100 (machine code/data)</a:t>
                      </a:r>
                      <a:endParaRPr sz="2800"/>
                    </a:p>
                  </a:txBody>
                  <a:tcPr marL="91450" marR="91450" marT="45725" marB="45725"/>
                </a:tc>
                <a:extLst>
                  <a:ext uri="{0D108BD9-81ED-4DB2-BD59-A6C34878D82A}">
                    <a16:rowId xmlns:a16="http://schemas.microsoft.com/office/drawing/2014/main" xmlns="" val="10001"/>
                  </a:ext>
                </a:extLst>
              </a:tr>
              <a:tr h="453600">
                <a:tc>
                  <a:txBody>
                    <a:bodyPr/>
                    <a:lstStyle/>
                    <a:p>
                      <a:pPr marL="0" marR="0" lvl="0" indent="0" algn="l" rtl="0">
                        <a:spcBef>
                          <a:spcPts val="0"/>
                        </a:spcBef>
                        <a:spcAft>
                          <a:spcPts val="0"/>
                        </a:spcAft>
                        <a:buNone/>
                      </a:pPr>
                      <a:r>
                        <a:rPr lang="en-US" sz="2800"/>
                        <a:t>…</a:t>
                      </a:r>
                      <a:endParaRPr sz="2800"/>
                    </a:p>
                  </a:txBody>
                  <a:tcPr marL="91450" marR="91450" marT="45725" marB="45725"/>
                </a:tc>
                <a:tc>
                  <a:txBody>
                    <a:bodyPr/>
                    <a:lstStyle/>
                    <a:p>
                      <a:pPr marL="0" marR="0" lvl="0" indent="0" algn="l" rtl="0">
                        <a:spcBef>
                          <a:spcPts val="0"/>
                        </a:spcBef>
                        <a:spcAft>
                          <a:spcPts val="0"/>
                        </a:spcAft>
                        <a:buNone/>
                      </a:pPr>
                      <a:endParaRPr sz="2800"/>
                    </a:p>
                  </a:txBody>
                  <a:tcPr marL="91450" marR="91450" marT="45725" marB="45725"/>
                </a:tc>
                <a:extLst>
                  <a:ext uri="{0D108BD9-81ED-4DB2-BD59-A6C34878D82A}">
                    <a16:rowId xmlns:a16="http://schemas.microsoft.com/office/drawing/2014/main" xmlns="" val="10002"/>
                  </a:ext>
                </a:extLst>
              </a:tr>
              <a:tr h="453600">
                <a:tc>
                  <a:txBody>
                    <a:bodyPr/>
                    <a:lstStyle/>
                    <a:p>
                      <a:pPr marL="0" marR="0" lvl="0" indent="0" algn="l" rtl="0">
                        <a:spcBef>
                          <a:spcPts val="0"/>
                        </a:spcBef>
                        <a:spcAft>
                          <a:spcPts val="0"/>
                        </a:spcAft>
                        <a:buNone/>
                      </a:pPr>
                      <a:r>
                        <a:rPr lang="en-US" sz="2800"/>
                        <a:t>0000000000B</a:t>
                      </a:r>
                      <a:endParaRPr sz="2800"/>
                    </a:p>
                  </a:txBody>
                  <a:tcPr marL="91450" marR="91450" marT="45725" marB="45725"/>
                </a:tc>
                <a:tc>
                  <a:txBody>
                    <a:bodyPr/>
                    <a:lstStyle/>
                    <a:p>
                      <a:pPr marL="0" marR="0" lvl="0" indent="0" algn="l" rtl="0">
                        <a:lnSpc>
                          <a:spcPct val="100000"/>
                        </a:lnSpc>
                        <a:spcBef>
                          <a:spcPts val="0"/>
                        </a:spcBef>
                        <a:spcAft>
                          <a:spcPts val="0"/>
                        </a:spcAft>
                        <a:buClr>
                          <a:schemeClr val="dk1"/>
                        </a:buClr>
                        <a:buSzPts val="2800"/>
                        <a:buFont typeface="Calibri"/>
                        <a:buNone/>
                      </a:pPr>
                      <a:r>
                        <a:rPr lang="en-US" sz="2800"/>
                        <a:t>00110101(machine code/data)</a:t>
                      </a:r>
                      <a:endParaRPr sz="2800"/>
                    </a:p>
                  </a:txBody>
                  <a:tcPr marL="91450" marR="91450" marT="45725" marB="45725"/>
                </a:tc>
                <a:extLst>
                  <a:ext uri="{0D108BD9-81ED-4DB2-BD59-A6C34878D82A}">
                    <a16:rowId xmlns:a16="http://schemas.microsoft.com/office/drawing/2014/main" xmlns="" val="10003"/>
                  </a:ext>
                </a:extLst>
              </a:tr>
            </a:tbl>
          </a:graphicData>
        </a:graphic>
      </p:graphicFrame>
      <p:graphicFrame>
        <p:nvGraphicFramePr>
          <p:cNvPr id="795" name="Google Shape;795;p101"/>
          <p:cNvGraphicFramePr/>
          <p:nvPr/>
        </p:nvGraphicFramePr>
        <p:xfrm>
          <a:off x="772733" y="3835400"/>
          <a:ext cx="11011425" cy="2072680"/>
        </p:xfrm>
        <a:graphic>
          <a:graphicData uri="http://schemas.openxmlformats.org/drawingml/2006/table">
            <a:tbl>
              <a:tblPr firstRow="1" bandRow="1">
                <a:noFill/>
              </a:tblPr>
              <a:tblGrid>
                <a:gridCol w="5042475">
                  <a:extLst>
                    <a:ext uri="{9D8B030D-6E8A-4147-A177-3AD203B41FA5}">
                      <a16:colId xmlns:a16="http://schemas.microsoft.com/office/drawing/2014/main" xmlns="" val="20000"/>
                    </a:ext>
                  </a:extLst>
                </a:gridCol>
                <a:gridCol w="5968950">
                  <a:extLst>
                    <a:ext uri="{9D8B030D-6E8A-4147-A177-3AD203B41FA5}">
                      <a16:colId xmlns:a16="http://schemas.microsoft.com/office/drawing/2014/main" xmlns="" val="20001"/>
                    </a:ext>
                  </a:extLst>
                </a:gridCol>
              </a:tblGrid>
              <a:tr h="476800">
                <a:tc>
                  <a:txBody>
                    <a:bodyPr/>
                    <a:lstStyle/>
                    <a:p>
                      <a:pPr marL="0" marR="0" lvl="0" indent="0" algn="l" rtl="0">
                        <a:spcBef>
                          <a:spcPts val="0"/>
                        </a:spcBef>
                        <a:spcAft>
                          <a:spcPts val="0"/>
                        </a:spcAft>
                        <a:buNone/>
                      </a:pPr>
                      <a:r>
                        <a:rPr lang="en-US" sz="2800" dirty="0"/>
                        <a:t>Address (3 digits in hexadecimal)</a:t>
                      </a:r>
                      <a:endParaRPr sz="2800" dirty="0"/>
                    </a:p>
                  </a:txBody>
                  <a:tcPr marL="91450" marR="91450" marT="45725" marB="45725"/>
                </a:tc>
                <a:tc>
                  <a:txBody>
                    <a:bodyPr/>
                    <a:lstStyle/>
                    <a:p>
                      <a:pPr marL="0" marR="0" lvl="0" indent="0" algn="l" rtl="0">
                        <a:spcBef>
                          <a:spcPts val="0"/>
                        </a:spcBef>
                        <a:spcAft>
                          <a:spcPts val="0"/>
                        </a:spcAft>
                        <a:buNone/>
                      </a:pPr>
                      <a:r>
                        <a:rPr lang="en-US" sz="2800"/>
                        <a:t>Content(8 bits)</a:t>
                      </a:r>
                      <a:endParaRPr sz="2800"/>
                    </a:p>
                  </a:txBody>
                  <a:tcPr marL="91450" marR="91450" marT="45725" marB="45725"/>
                </a:tc>
                <a:extLst>
                  <a:ext uri="{0D108BD9-81ED-4DB2-BD59-A6C34878D82A}">
                    <a16:rowId xmlns:a16="http://schemas.microsoft.com/office/drawing/2014/main" xmlns="" val="10000"/>
                  </a:ext>
                </a:extLst>
              </a:tr>
              <a:tr h="476800">
                <a:tc>
                  <a:txBody>
                    <a:bodyPr/>
                    <a:lstStyle/>
                    <a:p>
                      <a:pPr marL="0" marR="0" lvl="0" indent="0" algn="l" rtl="0">
                        <a:spcBef>
                          <a:spcPts val="0"/>
                        </a:spcBef>
                        <a:spcAft>
                          <a:spcPts val="0"/>
                        </a:spcAft>
                        <a:buNone/>
                      </a:pPr>
                      <a:r>
                        <a:rPr lang="en-US" sz="2800"/>
                        <a:t>3FFH</a:t>
                      </a:r>
                      <a:endParaRPr sz="2800"/>
                    </a:p>
                  </a:txBody>
                  <a:tcPr marL="91450" marR="91450" marT="45725" marB="45725"/>
                </a:tc>
                <a:tc>
                  <a:txBody>
                    <a:bodyPr/>
                    <a:lstStyle/>
                    <a:p>
                      <a:pPr marL="0" marR="0" lvl="0" indent="0" algn="l" rtl="0">
                        <a:lnSpc>
                          <a:spcPct val="100000"/>
                        </a:lnSpc>
                        <a:spcBef>
                          <a:spcPts val="0"/>
                        </a:spcBef>
                        <a:spcAft>
                          <a:spcPts val="0"/>
                        </a:spcAft>
                        <a:buClr>
                          <a:schemeClr val="dk1"/>
                        </a:buClr>
                        <a:buSzPts val="2800"/>
                        <a:buFont typeface="Calibri"/>
                        <a:buNone/>
                      </a:pPr>
                      <a:r>
                        <a:rPr lang="en-US" sz="2800"/>
                        <a:t>11001100 (machine code/data)</a:t>
                      </a:r>
                      <a:endParaRPr sz="2800"/>
                    </a:p>
                  </a:txBody>
                  <a:tcPr marL="91450" marR="91450" marT="45725" marB="45725"/>
                </a:tc>
                <a:extLst>
                  <a:ext uri="{0D108BD9-81ED-4DB2-BD59-A6C34878D82A}">
                    <a16:rowId xmlns:a16="http://schemas.microsoft.com/office/drawing/2014/main" xmlns="" val="10001"/>
                  </a:ext>
                </a:extLst>
              </a:tr>
              <a:tr h="476800">
                <a:tc>
                  <a:txBody>
                    <a:bodyPr/>
                    <a:lstStyle/>
                    <a:p>
                      <a:pPr marL="0" marR="0" lvl="0" indent="0" algn="l" rtl="0">
                        <a:spcBef>
                          <a:spcPts val="0"/>
                        </a:spcBef>
                        <a:spcAft>
                          <a:spcPts val="0"/>
                        </a:spcAft>
                        <a:buNone/>
                      </a:pPr>
                      <a:endParaRPr sz="2800" dirty="0"/>
                    </a:p>
                  </a:txBody>
                  <a:tcPr marL="91450" marR="91450" marT="45725" marB="45725"/>
                </a:tc>
                <a:tc>
                  <a:txBody>
                    <a:bodyPr/>
                    <a:lstStyle/>
                    <a:p>
                      <a:pPr marL="0" marR="0" lvl="0" indent="0" algn="l" rtl="0">
                        <a:spcBef>
                          <a:spcPts val="0"/>
                        </a:spcBef>
                        <a:spcAft>
                          <a:spcPts val="0"/>
                        </a:spcAft>
                        <a:buNone/>
                      </a:pPr>
                      <a:endParaRPr sz="2800"/>
                    </a:p>
                  </a:txBody>
                  <a:tcPr marL="91450" marR="91450" marT="45725" marB="45725"/>
                </a:tc>
                <a:extLst>
                  <a:ext uri="{0D108BD9-81ED-4DB2-BD59-A6C34878D82A}">
                    <a16:rowId xmlns:a16="http://schemas.microsoft.com/office/drawing/2014/main" xmlns="" val="10002"/>
                  </a:ext>
                </a:extLst>
              </a:tr>
              <a:tr h="476800">
                <a:tc>
                  <a:txBody>
                    <a:bodyPr/>
                    <a:lstStyle/>
                    <a:p>
                      <a:pPr marL="0" marR="0" lvl="0" indent="0" algn="l" rtl="0">
                        <a:spcBef>
                          <a:spcPts val="0"/>
                        </a:spcBef>
                        <a:spcAft>
                          <a:spcPts val="0"/>
                        </a:spcAft>
                        <a:buNone/>
                      </a:pPr>
                      <a:r>
                        <a:rPr lang="en-US" sz="2800"/>
                        <a:t>000H</a:t>
                      </a:r>
                      <a:endParaRPr sz="2800"/>
                    </a:p>
                  </a:txBody>
                  <a:tcPr marL="91450" marR="91450" marT="45725" marB="45725"/>
                </a:tc>
                <a:tc>
                  <a:txBody>
                    <a:bodyPr/>
                    <a:lstStyle/>
                    <a:p>
                      <a:pPr marL="0" marR="0" lvl="0" indent="0" algn="l" rtl="0">
                        <a:lnSpc>
                          <a:spcPct val="100000"/>
                        </a:lnSpc>
                        <a:spcBef>
                          <a:spcPts val="0"/>
                        </a:spcBef>
                        <a:spcAft>
                          <a:spcPts val="0"/>
                        </a:spcAft>
                        <a:buClr>
                          <a:schemeClr val="dk1"/>
                        </a:buClr>
                        <a:buSzPts val="2800"/>
                        <a:buFont typeface="Calibri"/>
                        <a:buNone/>
                      </a:pPr>
                      <a:r>
                        <a:rPr lang="en-US" sz="2800"/>
                        <a:t>00110101(machine code/data)</a:t>
                      </a:r>
                      <a:endParaRPr sz="2800"/>
                    </a:p>
                  </a:txBody>
                  <a:tcPr marL="91450" marR="91450" marT="45725" marB="45725"/>
                </a:tc>
                <a:extLst>
                  <a:ext uri="{0D108BD9-81ED-4DB2-BD59-A6C34878D82A}">
                    <a16:rowId xmlns:a16="http://schemas.microsoft.com/office/drawing/2014/main" xmlns=""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2"/>
          <p:cNvSpPr txBox="1">
            <a:spLocks noGrp="1"/>
          </p:cNvSpPr>
          <p:nvPr>
            <p:ph type="title"/>
          </p:nvPr>
        </p:nvSpPr>
        <p:spPr>
          <a:xfrm>
            <a:off x="2205507" y="0"/>
            <a:ext cx="7772400" cy="5146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Capacity of Memory</a:t>
            </a:r>
            <a:endParaRPr/>
          </a:p>
        </p:txBody>
      </p:sp>
      <p:sp>
        <p:nvSpPr>
          <p:cNvPr id="801" name="Google Shape;801;p102"/>
          <p:cNvSpPr txBox="1">
            <a:spLocks noGrp="1"/>
          </p:cNvSpPr>
          <p:nvPr>
            <p:ph type="body" idx="1"/>
          </p:nvPr>
        </p:nvSpPr>
        <p:spPr>
          <a:xfrm>
            <a:off x="115910" y="669701"/>
            <a:ext cx="11951594" cy="588191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50000"/>
              </a:lnSpc>
              <a:spcBef>
                <a:spcPts val="0"/>
              </a:spcBef>
              <a:spcAft>
                <a:spcPts val="0"/>
              </a:spcAft>
              <a:buClr>
                <a:schemeClr val="dk1"/>
              </a:buClr>
              <a:buSzPts val="2400"/>
              <a:buChar char="•"/>
            </a:pPr>
            <a:r>
              <a:rPr lang="en-US" sz="2400" dirty="0"/>
              <a:t>Example: 1MB: Approximately </a:t>
            </a:r>
            <a:r>
              <a:rPr lang="en-US" sz="2400" dirty="0">
                <a:solidFill>
                  <a:srgbClr val="FF0000"/>
                </a:solidFill>
              </a:rPr>
              <a:t>1</a:t>
            </a:r>
            <a:r>
              <a:rPr lang="en-US" sz="2400" dirty="0"/>
              <a:t> </a:t>
            </a:r>
            <a:r>
              <a:rPr lang="en-US" sz="2400" dirty="0">
                <a:solidFill>
                  <a:srgbClr val="FF0000"/>
                </a:solidFill>
              </a:rPr>
              <a:t>M</a:t>
            </a:r>
            <a:r>
              <a:rPr lang="en-US" sz="2400" dirty="0"/>
              <a:t>illion (exact value 1024 x 1024) locations each having capacity of 1</a:t>
            </a:r>
            <a:r>
              <a:rPr lang="en-US" sz="2400" dirty="0">
                <a:solidFill>
                  <a:srgbClr val="FF0000"/>
                </a:solidFill>
              </a:rPr>
              <a:t>B</a:t>
            </a:r>
            <a:r>
              <a:rPr lang="en-US" sz="2400" dirty="0"/>
              <a:t>yte</a:t>
            </a:r>
            <a:endParaRPr dirty="0"/>
          </a:p>
          <a:p>
            <a:pPr marL="228600" lvl="0" indent="-228600" algn="l" rtl="0">
              <a:lnSpc>
                <a:spcPct val="150000"/>
              </a:lnSpc>
              <a:spcBef>
                <a:spcPts val="1000"/>
              </a:spcBef>
              <a:spcAft>
                <a:spcPts val="0"/>
              </a:spcAft>
              <a:buClr>
                <a:schemeClr val="dk1"/>
              </a:buClr>
              <a:buSzPts val="2400"/>
              <a:buChar char="•"/>
            </a:pPr>
            <a:r>
              <a:rPr lang="en-US" sz="2400" dirty="0"/>
              <a:t>Address starts at 0 and ends at 1 less than 1 Million, actually encoded in BINARY</a:t>
            </a:r>
            <a:endParaRPr dirty="0"/>
          </a:p>
          <a:p>
            <a:pPr marL="228600" lvl="0" indent="-228600" algn="l" rtl="0">
              <a:lnSpc>
                <a:spcPct val="150000"/>
              </a:lnSpc>
              <a:spcBef>
                <a:spcPts val="1000"/>
              </a:spcBef>
              <a:spcAft>
                <a:spcPts val="0"/>
              </a:spcAft>
              <a:buClr>
                <a:schemeClr val="dk1"/>
              </a:buClr>
              <a:buSzPts val="2400"/>
              <a:buChar char="•"/>
            </a:pPr>
            <a:r>
              <a:rPr lang="en-US" sz="2400" dirty="0"/>
              <a:t>In Binary, first address requires 1 bit (0) and final addressable location requires </a:t>
            </a:r>
            <a:r>
              <a:rPr lang="en-US" sz="2400" dirty="0">
                <a:solidFill>
                  <a:srgbClr val="FF0000"/>
                </a:solidFill>
              </a:rPr>
              <a:t>20</a:t>
            </a:r>
            <a:r>
              <a:rPr lang="en-US" sz="2400" dirty="0"/>
              <a:t> bits (all 1’s: 11…11), since </a:t>
            </a:r>
            <a:r>
              <a:rPr lang="en-US" sz="2400" b="1" dirty="0"/>
              <a:t>2</a:t>
            </a:r>
            <a:r>
              <a:rPr lang="en-US" sz="2400" b="1" baseline="30000" dirty="0">
                <a:solidFill>
                  <a:srgbClr val="FF0000"/>
                </a:solidFill>
              </a:rPr>
              <a:t>20</a:t>
            </a:r>
            <a:r>
              <a:rPr lang="en-US" sz="2400" b="1" baseline="30000" dirty="0"/>
              <a:t> = </a:t>
            </a:r>
            <a:r>
              <a:rPr lang="en-US" b="1" dirty="0"/>
              <a:t>1M</a:t>
            </a:r>
            <a:endParaRPr dirty="0"/>
          </a:p>
          <a:p>
            <a:pPr marL="228600" lvl="0" indent="-228600" algn="l" rtl="0">
              <a:lnSpc>
                <a:spcPct val="150000"/>
              </a:lnSpc>
              <a:spcBef>
                <a:spcPts val="1000"/>
              </a:spcBef>
              <a:spcAft>
                <a:spcPts val="0"/>
              </a:spcAft>
              <a:buClr>
                <a:schemeClr val="dk1"/>
              </a:buClr>
              <a:buSzPts val="2800"/>
              <a:buChar char="•"/>
            </a:pPr>
            <a:r>
              <a:rPr lang="en-US" dirty="0"/>
              <a:t>For ease of Decoder design, uniform address format is used for all the locations; </a:t>
            </a:r>
            <a:r>
              <a:rPr lang="en-US" dirty="0">
                <a:solidFill>
                  <a:srgbClr val="FF0000"/>
                </a:solidFill>
              </a:rPr>
              <a:t>Maximum number of bits! </a:t>
            </a:r>
            <a:endParaRPr dirty="0"/>
          </a:p>
          <a:p>
            <a:pPr marL="228600" lvl="0" indent="-228600" algn="l" rtl="0">
              <a:lnSpc>
                <a:spcPct val="150000"/>
              </a:lnSpc>
              <a:spcBef>
                <a:spcPts val="1000"/>
              </a:spcBef>
              <a:spcAft>
                <a:spcPts val="0"/>
              </a:spcAft>
              <a:buClr>
                <a:schemeClr val="dk1"/>
              </a:buClr>
              <a:buSzPts val="2800"/>
              <a:buChar char="•"/>
            </a:pPr>
            <a:r>
              <a:rPr lang="en-US" dirty="0"/>
              <a:t>For convenience/ease of representation/programming/discussion, Hexadecimal number system is used to represent Memory address</a:t>
            </a:r>
            <a:endParaRPr dirty="0"/>
          </a:p>
          <a:p>
            <a:pPr marL="228600" lvl="0" indent="-228600" algn="l" rtl="0">
              <a:lnSpc>
                <a:spcPct val="90000"/>
              </a:lnSpc>
              <a:spcBef>
                <a:spcPts val="1000"/>
              </a:spcBef>
              <a:spcAft>
                <a:spcPts val="0"/>
              </a:spcAft>
              <a:buClr>
                <a:schemeClr val="dk1"/>
              </a:buClr>
              <a:buSzPts val="2800"/>
              <a:buFont typeface="Calibri"/>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9081" y="463218"/>
            <a:ext cx="10826951" cy="5358033"/>
          </a:xfrm>
          <a:prstGeom prst="rect">
            <a:avLst/>
          </a:prstGeom>
        </p:spPr>
      </p:pic>
    </p:spTree>
    <p:extLst>
      <p:ext uri="{BB962C8B-B14F-4D97-AF65-F5344CB8AC3E}">
        <p14:creationId xmlns:p14="http://schemas.microsoft.com/office/powerpoint/2010/main" val="2227668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7431" y="862787"/>
            <a:ext cx="10115823" cy="4675127"/>
          </a:xfrm>
          <a:prstGeom prst="rect">
            <a:avLst/>
          </a:prstGeom>
        </p:spPr>
      </p:pic>
    </p:spTree>
    <p:extLst>
      <p:ext uri="{BB962C8B-B14F-4D97-AF65-F5344CB8AC3E}">
        <p14:creationId xmlns:p14="http://schemas.microsoft.com/office/powerpoint/2010/main" val="2990911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Byte </a:t>
            </a:r>
            <a:r>
              <a:rPr lang="en-GB" dirty="0" smtClean="0"/>
              <a:t>Ordering</a:t>
            </a:r>
            <a:endParaRPr lang="en-US" dirty="0"/>
          </a:p>
        </p:txBody>
      </p:sp>
      <p:sp>
        <p:nvSpPr>
          <p:cNvPr id="3" name="Content Placeholder 2"/>
          <p:cNvSpPr>
            <a:spLocks noGrp="1"/>
          </p:cNvSpPr>
          <p:nvPr>
            <p:ph idx="1"/>
          </p:nvPr>
        </p:nvSpPr>
        <p:spPr/>
        <p:txBody>
          <a:bodyPr>
            <a:normAutofit fontScale="92500" lnSpcReduction="20000"/>
          </a:bodyPr>
          <a:lstStyle/>
          <a:p>
            <a:r>
              <a:rPr lang="en-GB" dirty="0"/>
              <a:t>The ordering of bytes within a </a:t>
            </a:r>
            <a:r>
              <a:rPr lang="en-GB" b="1" dirty="0"/>
              <a:t>multi-byte</a:t>
            </a:r>
            <a:r>
              <a:rPr lang="en-GB" dirty="0"/>
              <a:t> data item defines the endian-ness of the architecture.</a:t>
            </a:r>
            <a:endParaRPr lang="en-US" dirty="0"/>
          </a:p>
          <a:p>
            <a:r>
              <a:rPr lang="en-GB" dirty="0"/>
              <a:t>In BIG-ENDIAN systems the most significant byte of a multi-byte data item always has the lowest address, while the least significant byte has the highest address.  </a:t>
            </a:r>
            <a:br>
              <a:rPr lang="en-GB" dirty="0"/>
            </a:br>
            <a:r>
              <a:rPr lang="en-GB" dirty="0"/>
              <a:t/>
            </a:r>
            <a:br>
              <a:rPr lang="en-GB" dirty="0"/>
            </a:br>
            <a:r>
              <a:rPr lang="en-GB" dirty="0"/>
              <a:t>In LITTLE-ENDIAN systems, the least significant byte of a</a:t>
            </a:r>
            <a:r>
              <a:rPr lang="en-GB" b="1" dirty="0"/>
              <a:t> </a:t>
            </a:r>
            <a:r>
              <a:rPr lang="en-GB" dirty="0"/>
              <a:t>multi-byte data item always has the lowest address, while the most significant byte has the highest address.</a:t>
            </a:r>
            <a:endParaRPr lang="en-US" dirty="0"/>
          </a:p>
          <a:p>
            <a:r>
              <a:rPr lang="en-GB" dirty="0"/>
              <a:t>In the following example, table cells represent bytes, and the cell numbers indicate the address of that byte in main memory. Note: by convention we draw the bytes within a memory word left-to-right for big-endian systems, and right-to-left for little-endian systems.</a:t>
            </a:r>
            <a:endParaRPr lang="en-US" dirty="0"/>
          </a:p>
          <a:p>
            <a:endParaRPr lang="en-US" dirty="0"/>
          </a:p>
        </p:txBody>
      </p:sp>
    </p:spTree>
    <p:extLst>
      <p:ext uri="{BB962C8B-B14F-4D97-AF65-F5344CB8AC3E}">
        <p14:creationId xmlns:p14="http://schemas.microsoft.com/office/powerpoint/2010/main" val="396353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6688" y="965495"/>
            <a:ext cx="9772740" cy="4662572"/>
          </a:xfrm>
          <a:prstGeom prst="rect">
            <a:avLst/>
          </a:prstGeom>
        </p:spPr>
      </p:pic>
    </p:spTree>
    <p:extLst>
      <p:ext uri="{BB962C8B-B14F-4D97-AF65-F5344CB8AC3E}">
        <p14:creationId xmlns:p14="http://schemas.microsoft.com/office/powerpoint/2010/main" val="340727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1255" y="231723"/>
            <a:ext cx="11096215" cy="5859983"/>
          </a:xfrm>
          <a:prstGeom prst="rect">
            <a:avLst/>
          </a:prstGeom>
        </p:spPr>
      </p:pic>
    </p:spTree>
    <p:extLst>
      <p:ext uri="{BB962C8B-B14F-4D97-AF65-F5344CB8AC3E}">
        <p14:creationId xmlns:p14="http://schemas.microsoft.com/office/powerpoint/2010/main" val="170822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Expanding word size and capacity</a:t>
            </a:r>
            <a:endParaRPr lang="en-US" dirty="0"/>
          </a:p>
        </p:txBody>
      </p:sp>
      <p:pic>
        <p:nvPicPr>
          <p:cNvPr id="4" name="Picture 3"/>
          <p:cNvPicPr>
            <a:picLocks noChangeAspect="1"/>
          </p:cNvPicPr>
          <p:nvPr/>
        </p:nvPicPr>
        <p:blipFill>
          <a:blip r:embed="rId2"/>
          <a:stretch>
            <a:fillRect/>
          </a:stretch>
        </p:blipFill>
        <p:spPr>
          <a:xfrm>
            <a:off x="2836437" y="1811829"/>
            <a:ext cx="5772150" cy="4676775"/>
          </a:xfrm>
          <a:prstGeom prst="rect">
            <a:avLst/>
          </a:prstGeom>
        </p:spPr>
      </p:pic>
    </p:spTree>
    <p:extLst>
      <p:ext uri="{BB962C8B-B14F-4D97-AF65-F5344CB8AC3E}">
        <p14:creationId xmlns:p14="http://schemas.microsoft.com/office/powerpoint/2010/main" val="100852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2812" y="425004"/>
            <a:ext cx="6094985" cy="5304284"/>
          </a:xfrm>
          <a:prstGeom prst="rect">
            <a:avLst/>
          </a:prstGeom>
        </p:spPr>
      </p:pic>
    </p:spTree>
    <p:extLst>
      <p:ext uri="{BB962C8B-B14F-4D97-AF65-F5344CB8AC3E}">
        <p14:creationId xmlns:p14="http://schemas.microsoft.com/office/powerpoint/2010/main" val="102848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1654176" y="457201"/>
            <a:ext cx="87852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b="1">
                <a:latin typeface="Kabel-Black"/>
              </a:rPr>
              <a:t>DRAM Basics: Internals, Operation</a:t>
            </a:r>
          </a:p>
          <a:p>
            <a:pPr algn="just">
              <a:spcBef>
                <a:spcPct val="0"/>
              </a:spcBef>
              <a:buFontTx/>
              <a:buNone/>
            </a:pPr>
            <a:endParaRPr lang="en-US" altLang="en-US" sz="2400">
              <a:latin typeface="Utopia-Regular"/>
            </a:endParaRPr>
          </a:p>
          <a:p>
            <a:pPr algn="just">
              <a:spcBef>
                <a:spcPct val="0"/>
              </a:spcBef>
              <a:buFontTx/>
              <a:buNone/>
            </a:pPr>
            <a:r>
              <a:rPr lang="en-US" altLang="en-US" sz="2400"/>
              <a:t>In DRAM, Binary “1” stored in a cell as a charge in a capacitor.</a:t>
            </a:r>
          </a:p>
          <a:p>
            <a:pPr algn="just">
              <a:spcBef>
                <a:spcPct val="0"/>
              </a:spcBef>
              <a:buFontTx/>
              <a:buNone/>
            </a:pPr>
            <a:endParaRPr lang="en-US" altLang="en-US" sz="2400">
              <a:latin typeface="Utopia-Regular"/>
            </a:endParaRPr>
          </a:p>
        </p:txBody>
      </p:sp>
      <p:pic>
        <p:nvPicPr>
          <p:cNvPr id="163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3476" y="1905000"/>
            <a:ext cx="305752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3"/>
          <p:cNvSpPr>
            <a:spLocks noChangeArrowheads="1"/>
          </p:cNvSpPr>
          <p:nvPr/>
        </p:nvSpPr>
        <p:spPr bwMode="auto">
          <a:xfrm>
            <a:off x="1654175" y="2047876"/>
            <a:ext cx="59324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a:latin typeface="Utopia-Regular"/>
              </a:rPr>
              <a:t>This circuit is </a:t>
            </a:r>
            <a:r>
              <a:rPr lang="en-US" altLang="en-US" sz="2400" i="1">
                <a:solidFill>
                  <a:srgbClr val="FF0000"/>
                </a:solidFill>
                <a:latin typeface="Utopia-Italic"/>
              </a:rPr>
              <a:t>dynamic</a:t>
            </a:r>
            <a:r>
              <a:rPr lang="en-US" altLang="en-US" sz="2400" i="1">
                <a:latin typeface="Utopia-Italic"/>
              </a:rPr>
              <a:t> </a:t>
            </a:r>
            <a:r>
              <a:rPr lang="en-US" altLang="en-US" sz="2400">
                <a:latin typeface="Utopia-Regular"/>
              </a:rPr>
              <a:t>because the capacitors </a:t>
            </a:r>
            <a:r>
              <a:rPr lang="en-US" altLang="en-US" sz="2400" u="sng">
                <a:solidFill>
                  <a:srgbClr val="00B0F0"/>
                </a:solidFill>
                <a:latin typeface="Utopia-Regular"/>
              </a:rPr>
              <a:t>cannot store</a:t>
            </a:r>
            <a:r>
              <a:rPr lang="en-US" altLang="en-US" sz="2400">
                <a:latin typeface="Utopia-Regular"/>
              </a:rPr>
              <a:t> charges </a:t>
            </a:r>
            <a:r>
              <a:rPr lang="en-US" altLang="en-US" sz="2400"/>
              <a:t>indefinitely due to </a:t>
            </a:r>
            <a:r>
              <a:rPr lang="en-US" altLang="en-US" sz="2400">
                <a:latin typeface="Utopia-Regular"/>
              </a:rPr>
              <a:t>leakage current and discharge .</a:t>
            </a:r>
          </a:p>
          <a:p>
            <a:pPr>
              <a:spcBef>
                <a:spcPct val="0"/>
              </a:spcBef>
              <a:buFontTx/>
              <a:buNone/>
            </a:pPr>
            <a:endParaRPr lang="en-US" altLang="en-US" sz="2400">
              <a:latin typeface="Utopia-Regular"/>
            </a:endParaRPr>
          </a:p>
          <a:p>
            <a:pPr>
              <a:spcBef>
                <a:spcPct val="0"/>
              </a:spcBef>
              <a:buFontTx/>
              <a:buNone/>
            </a:pPr>
            <a:r>
              <a:rPr lang="en-US" altLang="en-US" sz="2400">
                <a:latin typeface="Utopia-Regular"/>
              </a:rPr>
              <a:t>To retain information stored there, each capacitor in the DRAM must be periodically </a:t>
            </a:r>
            <a:r>
              <a:rPr lang="en-US" altLang="en-US" sz="2400" i="1">
                <a:latin typeface="Utopia-Italic"/>
              </a:rPr>
              <a:t>refreshed </a:t>
            </a:r>
            <a:r>
              <a:rPr lang="en-US" altLang="en-US" sz="2400">
                <a:latin typeface="Utopia-Regular"/>
              </a:rPr>
              <a:t>(i.e., read and rewritten). Refresh interval: 64ms.</a:t>
            </a:r>
          </a:p>
          <a:p>
            <a:pPr>
              <a:spcBef>
                <a:spcPct val="0"/>
              </a:spcBef>
              <a:buFontTx/>
              <a:buNone/>
            </a:pPr>
            <a:endParaRPr lang="en-US" altLang="en-US" sz="2400">
              <a:latin typeface="Utopia-Regular"/>
            </a:endParaRPr>
          </a:p>
          <a:p>
            <a:pPr>
              <a:spcBef>
                <a:spcPct val="0"/>
              </a:spcBef>
              <a:buFontTx/>
              <a:buNone/>
            </a:pPr>
            <a:r>
              <a:rPr lang="en-US" altLang="en-US" sz="2400"/>
              <a:t>A single transistor is then used to access this stored charge, either to read or write</a:t>
            </a:r>
            <a:endParaRPr lang="en-US" altLang="en-US" sz="2400">
              <a:latin typeface="Utopia-Regular"/>
            </a:endParaRPr>
          </a:p>
        </p:txBody>
      </p:sp>
    </p:spTree>
    <p:extLst>
      <p:ext uri="{BB962C8B-B14F-4D97-AF65-F5344CB8AC3E}">
        <p14:creationId xmlns:p14="http://schemas.microsoft.com/office/powerpoint/2010/main" val="62239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36" y="433388"/>
            <a:ext cx="11602281" cy="5684077"/>
          </a:xfrm>
          <a:prstGeom prst="rect">
            <a:avLst/>
          </a:prstGeom>
        </p:spPr>
      </p:pic>
    </p:spTree>
    <p:extLst>
      <p:ext uri="{BB962C8B-B14F-4D97-AF65-F5344CB8AC3E}">
        <p14:creationId xmlns:p14="http://schemas.microsoft.com/office/powerpoint/2010/main" val="1753328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1905000" y="114300"/>
            <a:ext cx="8458200" cy="6667500"/>
          </a:xfrm>
        </p:spPr>
        <p:txBody>
          <a:bodyPr/>
          <a:lstStyle/>
          <a:p>
            <a:pPr marL="0" indent="0" algn="just">
              <a:buNone/>
            </a:pPr>
            <a:r>
              <a:rPr lang="en-US" altLang="en-US" sz="2000" dirty="0"/>
              <a:t>A typical DRAM cell has one transistor and one capacitor, as shown is Figure. It keeps its state in capacitor C. The transistor is used to provide access to the state. To read the state of the cell the access line Address  Line is raised; this either causes a current to flow on the bit line or not, depending on the charge in the capacitor. To write to the cell the bit line is appropriately set and then Address Line is raised for a time long enough to charge or drain the capacitor. A DRAM cell is much simpler than a </a:t>
            </a:r>
            <a:r>
              <a:rPr lang="en-US" altLang="en-US" sz="2000" dirty="0" smtClean="0"/>
              <a:t>other </a:t>
            </a:r>
            <a:r>
              <a:rPr lang="en-US" altLang="en-US" sz="2000" dirty="0"/>
              <a:t>cell, allowing for greater memory density (being a smaller cell) and lower manufacturing cost.</a:t>
            </a:r>
          </a:p>
        </p:txBody>
      </p:sp>
      <p:pic>
        <p:nvPicPr>
          <p:cNvPr id="1843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371851"/>
            <a:ext cx="30480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895600"/>
            <a:ext cx="57435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273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1981200" y="228601"/>
            <a:ext cx="8229600" cy="5897563"/>
          </a:xfrm>
        </p:spPr>
        <p:txBody>
          <a:bodyPr/>
          <a:lstStyle/>
          <a:p>
            <a:pPr marL="0" indent="0" algn="just">
              <a:buNone/>
            </a:pPr>
            <a:r>
              <a:rPr lang="en-US" altLang="en-US" sz="2000">
                <a:solidFill>
                  <a:srgbClr val="FF0000"/>
                </a:solidFill>
              </a:rPr>
              <a:t>DRAM has a number of drawbacks</a:t>
            </a:r>
            <a:r>
              <a:rPr lang="en-US" altLang="en-US" sz="2000"/>
              <a:t>:</a:t>
            </a:r>
          </a:p>
          <a:p>
            <a:pPr marL="0" indent="0" algn="just">
              <a:buNone/>
            </a:pPr>
            <a:endParaRPr lang="en-US" altLang="en-US" sz="2000"/>
          </a:p>
          <a:p>
            <a:pPr marL="0" indent="0" algn="just">
              <a:buNone/>
            </a:pPr>
            <a:r>
              <a:rPr lang="en-US" altLang="en-US" sz="2000"/>
              <a:t>In order to allow huge numbers of cells, the capacity of the capacitor must be low. It only takes a short time for the capacity to dissipate, which is known as current leakage. </a:t>
            </a:r>
          </a:p>
          <a:p>
            <a:pPr marL="0" indent="0" algn="just">
              <a:buNone/>
            </a:pPr>
            <a:endParaRPr lang="en-US" altLang="en-US" sz="2000"/>
          </a:p>
          <a:p>
            <a:pPr marL="0" indent="0" algn="just">
              <a:buNone/>
            </a:pPr>
            <a:r>
              <a:rPr lang="en-US" altLang="en-US" sz="2000"/>
              <a:t>In order to address this problem, DRAM cells must be refreshed frequently (every 64ms in most current DRAM devices). </a:t>
            </a:r>
          </a:p>
          <a:p>
            <a:pPr marL="0" indent="0" algn="just">
              <a:buNone/>
            </a:pPr>
            <a:endParaRPr lang="en-US" altLang="en-US" sz="2000"/>
          </a:p>
          <a:p>
            <a:pPr marL="0" indent="0" algn="just">
              <a:buNone/>
            </a:pPr>
            <a:r>
              <a:rPr lang="en-US" altLang="en-US" sz="2000"/>
              <a:t>This tiny charge also creates another issue: the information read from the cell is not immediately usable, since the data line must be connected to a sense amplifier which can distinguish between a stored 0 or 1. </a:t>
            </a:r>
          </a:p>
          <a:p>
            <a:pPr marL="0" indent="0" algn="just">
              <a:buNone/>
            </a:pPr>
            <a:endParaRPr lang="en-US" altLang="en-US" sz="2000"/>
          </a:p>
          <a:p>
            <a:pPr marL="0" indent="0" algn="just">
              <a:buNone/>
            </a:pPr>
            <a:r>
              <a:rPr lang="en-US" altLang="en-US" sz="2000"/>
              <a:t>Finally, the capacitor is discharged by read operations, so every read operation must be followed by an operation to recharge the capacitor. This requires time and energy.</a:t>
            </a:r>
          </a:p>
        </p:txBody>
      </p:sp>
    </p:spTree>
    <p:extLst>
      <p:ext uri="{BB962C8B-B14F-4D97-AF65-F5344CB8AC3E}">
        <p14:creationId xmlns:p14="http://schemas.microsoft.com/office/powerpoint/2010/main" val="371486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1905000" y="152400"/>
            <a:ext cx="8229600" cy="1295400"/>
          </a:xfrm>
        </p:spPr>
        <p:txBody>
          <a:bodyPr/>
          <a:lstStyle/>
          <a:p>
            <a:pPr marL="0" indent="0" algn="just">
              <a:buNone/>
            </a:pPr>
            <a:r>
              <a:rPr lang="en-US" altLang="en-US" sz="2400"/>
              <a:t>Several arrays are read at the same time to provide the contents of a memory word. This group of arrays ganged together are called banks. </a:t>
            </a:r>
          </a:p>
        </p:txBody>
      </p:sp>
      <p:grpSp>
        <p:nvGrpSpPr>
          <p:cNvPr id="24579" name="Group 45"/>
          <p:cNvGrpSpPr>
            <a:grpSpLocks/>
          </p:cNvGrpSpPr>
          <p:nvPr/>
        </p:nvGrpSpPr>
        <p:grpSpPr bwMode="auto">
          <a:xfrm>
            <a:off x="1768475" y="4148138"/>
            <a:ext cx="2286000" cy="1363662"/>
            <a:chOff x="1447800" y="2522718"/>
            <a:chExt cx="2286000" cy="1363482"/>
          </a:xfrm>
        </p:grpSpPr>
        <p:sp>
          <p:nvSpPr>
            <p:cNvPr id="5" name="Flowchart: Data 4"/>
            <p:cNvSpPr/>
            <p:nvPr/>
          </p:nvSpPr>
          <p:spPr>
            <a:xfrm>
              <a:off x="1447800" y="2522718"/>
              <a:ext cx="2286000" cy="1066659"/>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a:off x="3733800" y="2522718"/>
              <a:ext cx="0" cy="296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76600" y="3589377"/>
              <a:ext cx="0" cy="296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47800" y="3589377"/>
              <a:ext cx="0" cy="296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47800" y="3886200"/>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276600" y="2819541"/>
              <a:ext cx="457200" cy="10666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Data 10"/>
            <p:cNvSpPr/>
            <p:nvPr/>
          </p:nvSpPr>
          <p:spPr>
            <a:xfrm>
              <a:off x="2057400" y="2670336"/>
              <a:ext cx="304800" cy="14920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Flowchart: Data 11"/>
            <p:cNvSpPr/>
            <p:nvPr/>
          </p:nvSpPr>
          <p:spPr>
            <a:xfrm>
              <a:off x="1931988" y="2995731"/>
              <a:ext cx="304800" cy="14761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Flowchart: Data 12"/>
            <p:cNvSpPr/>
            <p:nvPr/>
          </p:nvSpPr>
          <p:spPr>
            <a:xfrm>
              <a:off x="1812925" y="3292553"/>
              <a:ext cx="304800" cy="147619"/>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lowchart: Data 13"/>
            <p:cNvSpPr/>
            <p:nvPr/>
          </p:nvSpPr>
          <p:spPr>
            <a:xfrm>
              <a:off x="2514600" y="2667161"/>
              <a:ext cx="304800" cy="147619"/>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Flowchart: Data 14"/>
            <p:cNvSpPr/>
            <p:nvPr/>
          </p:nvSpPr>
          <p:spPr>
            <a:xfrm>
              <a:off x="2362200" y="3021127"/>
              <a:ext cx="304800" cy="14761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Flowchart: Data 15"/>
            <p:cNvSpPr/>
            <p:nvPr/>
          </p:nvSpPr>
          <p:spPr>
            <a:xfrm>
              <a:off x="2238375" y="3316363"/>
              <a:ext cx="304800" cy="14761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Flowchart: Data 16"/>
            <p:cNvSpPr/>
            <p:nvPr/>
          </p:nvSpPr>
          <p:spPr>
            <a:xfrm>
              <a:off x="3028950" y="2667161"/>
              <a:ext cx="304800" cy="147619"/>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Flowchart: Data 17"/>
            <p:cNvSpPr/>
            <p:nvPr/>
          </p:nvSpPr>
          <p:spPr>
            <a:xfrm>
              <a:off x="2876550" y="3038587"/>
              <a:ext cx="304800" cy="147619"/>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Flowchart: Data 18"/>
            <p:cNvSpPr/>
            <p:nvPr/>
          </p:nvSpPr>
          <p:spPr>
            <a:xfrm>
              <a:off x="2757488" y="3316363"/>
              <a:ext cx="304800" cy="14761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4580" name="Group 78"/>
          <p:cNvGrpSpPr>
            <a:grpSpLocks/>
          </p:cNvGrpSpPr>
          <p:nvPr/>
        </p:nvGrpSpPr>
        <p:grpSpPr bwMode="auto">
          <a:xfrm>
            <a:off x="1944688" y="4010025"/>
            <a:ext cx="2286000" cy="1066800"/>
            <a:chOff x="1600200" y="5418318"/>
            <a:chExt cx="2286000" cy="1066800"/>
          </a:xfrm>
        </p:grpSpPr>
        <p:sp>
          <p:nvSpPr>
            <p:cNvPr id="21" name="Flowchart: Data 20"/>
            <p:cNvSpPr/>
            <p:nvPr/>
          </p:nvSpPr>
          <p:spPr>
            <a:xfrm>
              <a:off x="1600200" y="5418318"/>
              <a:ext cx="2286000" cy="10668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Flowchart: Data 21"/>
            <p:cNvSpPr/>
            <p:nvPr/>
          </p:nvSpPr>
          <p:spPr>
            <a:xfrm>
              <a:off x="2209800" y="5565956"/>
              <a:ext cx="304800" cy="14922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Flowchart: Data 22"/>
            <p:cNvSpPr/>
            <p:nvPr/>
          </p:nvSpPr>
          <p:spPr>
            <a:xfrm>
              <a:off x="2084387" y="5891393"/>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Flowchart: Data 23"/>
            <p:cNvSpPr/>
            <p:nvPr/>
          </p:nvSpPr>
          <p:spPr>
            <a:xfrm>
              <a:off x="1965325" y="6188256"/>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Flowchart: Data 24"/>
            <p:cNvSpPr/>
            <p:nvPr/>
          </p:nvSpPr>
          <p:spPr>
            <a:xfrm>
              <a:off x="2667000" y="5562781"/>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Flowchart: Data 25"/>
            <p:cNvSpPr/>
            <p:nvPr/>
          </p:nvSpPr>
          <p:spPr>
            <a:xfrm>
              <a:off x="2514600" y="5916793"/>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Flowchart: Data 26"/>
            <p:cNvSpPr/>
            <p:nvPr/>
          </p:nvSpPr>
          <p:spPr>
            <a:xfrm>
              <a:off x="2390775" y="6212068"/>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Flowchart: Data 27"/>
            <p:cNvSpPr/>
            <p:nvPr/>
          </p:nvSpPr>
          <p:spPr>
            <a:xfrm>
              <a:off x="3181350" y="5562781"/>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Flowchart: Data 28"/>
            <p:cNvSpPr/>
            <p:nvPr/>
          </p:nvSpPr>
          <p:spPr>
            <a:xfrm>
              <a:off x="3028950" y="5932668"/>
              <a:ext cx="304800" cy="14922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Flowchart: Data 29"/>
            <p:cNvSpPr/>
            <p:nvPr/>
          </p:nvSpPr>
          <p:spPr>
            <a:xfrm>
              <a:off x="2909887" y="6212068"/>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4581" name="Group 90"/>
          <p:cNvGrpSpPr>
            <a:grpSpLocks/>
          </p:cNvGrpSpPr>
          <p:nvPr/>
        </p:nvGrpSpPr>
        <p:grpSpPr bwMode="auto">
          <a:xfrm>
            <a:off x="2257425" y="3581400"/>
            <a:ext cx="2286000" cy="1066800"/>
            <a:chOff x="1600200" y="5418318"/>
            <a:chExt cx="2286000" cy="1066800"/>
          </a:xfrm>
        </p:grpSpPr>
        <p:sp>
          <p:nvSpPr>
            <p:cNvPr id="32" name="Flowchart: Data 31"/>
            <p:cNvSpPr/>
            <p:nvPr/>
          </p:nvSpPr>
          <p:spPr>
            <a:xfrm>
              <a:off x="1600200" y="5418318"/>
              <a:ext cx="2286000" cy="10668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Flowchart: Data 32"/>
            <p:cNvSpPr/>
            <p:nvPr/>
          </p:nvSpPr>
          <p:spPr>
            <a:xfrm>
              <a:off x="2209800" y="5565956"/>
              <a:ext cx="304800" cy="14922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Flowchart: Data 33"/>
            <p:cNvSpPr/>
            <p:nvPr/>
          </p:nvSpPr>
          <p:spPr>
            <a:xfrm>
              <a:off x="2084388" y="5891393"/>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Flowchart: Data 34"/>
            <p:cNvSpPr/>
            <p:nvPr/>
          </p:nvSpPr>
          <p:spPr>
            <a:xfrm>
              <a:off x="1965325" y="6188256"/>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Flowchart: Data 35"/>
            <p:cNvSpPr/>
            <p:nvPr/>
          </p:nvSpPr>
          <p:spPr>
            <a:xfrm>
              <a:off x="2667000" y="5562781"/>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Flowchart: Data 36"/>
            <p:cNvSpPr/>
            <p:nvPr/>
          </p:nvSpPr>
          <p:spPr>
            <a:xfrm>
              <a:off x="2514600" y="5916793"/>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Flowchart: Data 37"/>
            <p:cNvSpPr/>
            <p:nvPr/>
          </p:nvSpPr>
          <p:spPr>
            <a:xfrm>
              <a:off x="2390775" y="6212068"/>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Flowchart: Data 38"/>
            <p:cNvSpPr/>
            <p:nvPr/>
          </p:nvSpPr>
          <p:spPr>
            <a:xfrm>
              <a:off x="3181350" y="5562781"/>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Flowchart: Data 39"/>
            <p:cNvSpPr/>
            <p:nvPr/>
          </p:nvSpPr>
          <p:spPr>
            <a:xfrm>
              <a:off x="3028950" y="5932668"/>
              <a:ext cx="304800" cy="14922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Flowchart: Data 40"/>
            <p:cNvSpPr/>
            <p:nvPr/>
          </p:nvSpPr>
          <p:spPr>
            <a:xfrm>
              <a:off x="2909888" y="6212068"/>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4582" name="Group 101"/>
          <p:cNvGrpSpPr>
            <a:grpSpLocks/>
          </p:cNvGrpSpPr>
          <p:nvPr/>
        </p:nvGrpSpPr>
        <p:grpSpPr bwMode="auto">
          <a:xfrm>
            <a:off x="2543175" y="3200400"/>
            <a:ext cx="2286000" cy="1066800"/>
            <a:chOff x="1600200" y="5418318"/>
            <a:chExt cx="2286000" cy="1066800"/>
          </a:xfrm>
        </p:grpSpPr>
        <p:sp>
          <p:nvSpPr>
            <p:cNvPr id="43" name="Flowchart: Data 42"/>
            <p:cNvSpPr/>
            <p:nvPr/>
          </p:nvSpPr>
          <p:spPr>
            <a:xfrm>
              <a:off x="1600200" y="5418318"/>
              <a:ext cx="2286000" cy="1066800"/>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Flowchart: Data 43"/>
            <p:cNvSpPr/>
            <p:nvPr/>
          </p:nvSpPr>
          <p:spPr>
            <a:xfrm>
              <a:off x="2209800" y="5565956"/>
              <a:ext cx="304800" cy="14922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Flowchart: Data 44"/>
            <p:cNvSpPr/>
            <p:nvPr/>
          </p:nvSpPr>
          <p:spPr>
            <a:xfrm>
              <a:off x="2084388" y="5891393"/>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Flowchart: Data 45"/>
            <p:cNvSpPr/>
            <p:nvPr/>
          </p:nvSpPr>
          <p:spPr>
            <a:xfrm>
              <a:off x="1965325" y="6188256"/>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Flowchart: Data 46"/>
            <p:cNvSpPr/>
            <p:nvPr/>
          </p:nvSpPr>
          <p:spPr>
            <a:xfrm>
              <a:off x="2667000" y="5562781"/>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Flowchart: Data 47"/>
            <p:cNvSpPr/>
            <p:nvPr/>
          </p:nvSpPr>
          <p:spPr>
            <a:xfrm>
              <a:off x="2514600" y="5916793"/>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Flowchart: Data 48"/>
            <p:cNvSpPr/>
            <p:nvPr/>
          </p:nvSpPr>
          <p:spPr>
            <a:xfrm>
              <a:off x="2390775" y="6212068"/>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Flowchart: Data 49"/>
            <p:cNvSpPr/>
            <p:nvPr/>
          </p:nvSpPr>
          <p:spPr>
            <a:xfrm>
              <a:off x="3181350" y="5562781"/>
              <a:ext cx="304800" cy="147637"/>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Flowchart: Data 50"/>
            <p:cNvSpPr/>
            <p:nvPr/>
          </p:nvSpPr>
          <p:spPr>
            <a:xfrm>
              <a:off x="3028950" y="5932668"/>
              <a:ext cx="304800" cy="149225"/>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Flowchart: Data 51"/>
            <p:cNvSpPr/>
            <p:nvPr/>
          </p:nvSpPr>
          <p:spPr>
            <a:xfrm>
              <a:off x="2909888" y="6212068"/>
              <a:ext cx="304800" cy="147638"/>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24583"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7975" y="1936751"/>
            <a:ext cx="2895600" cy="3122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7925" y="2362200"/>
            <a:ext cx="2895600" cy="3124200"/>
          </a:xfrm>
          <a:prstGeom prst="rect">
            <a:avLst/>
          </a:prstGeom>
          <a:solidFill>
            <a:srgbClr val="FFFF00"/>
          </a:solidFill>
          <a:ln w="19050">
            <a:solidFill>
              <a:srgbClr val="92D050"/>
            </a:solidFill>
            <a:miter lim="800000"/>
            <a:headEnd/>
            <a:tailEnd/>
          </a:ln>
        </p:spPr>
      </p:pic>
      <p:pic>
        <p:nvPicPr>
          <p:cNvPr id="24585"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0725" y="2805113"/>
            <a:ext cx="2895600"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6"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7025" y="3246438"/>
            <a:ext cx="2895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7" name="TextBox 61"/>
          <p:cNvSpPr txBox="1">
            <a:spLocks noChangeArrowheads="1"/>
          </p:cNvSpPr>
          <p:nvPr/>
        </p:nvSpPr>
        <p:spPr bwMode="auto">
          <a:xfrm>
            <a:off x="8555039" y="1978025"/>
            <a:ext cx="966787"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Layer-0</a:t>
            </a:r>
          </a:p>
        </p:txBody>
      </p:sp>
      <p:sp>
        <p:nvSpPr>
          <p:cNvPr id="63" name="TextBox 62"/>
          <p:cNvSpPr txBox="1"/>
          <p:nvPr/>
        </p:nvSpPr>
        <p:spPr>
          <a:xfrm>
            <a:off x="8066088" y="2406650"/>
            <a:ext cx="873252" cy="369332"/>
          </a:xfrm>
          <a:prstGeom prst="rect">
            <a:avLst/>
          </a:prstGeom>
          <a:solidFill>
            <a:schemeClr val="accent1">
              <a:lumMod val="90000"/>
            </a:schemeClr>
          </a:solidFill>
        </p:spPr>
        <p:txBody>
          <a:bodyPr wrap="none">
            <a:spAutoFit/>
          </a:bodyPr>
          <a:lstStyle/>
          <a:p>
            <a:pPr>
              <a:defRPr/>
            </a:pPr>
            <a:r>
              <a:rPr lang="en-US" dirty="0"/>
              <a:t>Layer-1</a:t>
            </a:r>
          </a:p>
        </p:txBody>
      </p:sp>
      <p:sp>
        <p:nvSpPr>
          <p:cNvPr id="24589" name="TextBox 63"/>
          <p:cNvSpPr txBox="1">
            <a:spLocks noChangeArrowheads="1"/>
          </p:cNvSpPr>
          <p:nvPr/>
        </p:nvSpPr>
        <p:spPr bwMode="auto">
          <a:xfrm>
            <a:off x="7621589" y="2881314"/>
            <a:ext cx="968375" cy="36988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Layer-2</a:t>
            </a:r>
          </a:p>
        </p:txBody>
      </p:sp>
      <p:sp>
        <p:nvSpPr>
          <p:cNvPr id="24590" name="TextBox 64"/>
          <p:cNvSpPr txBox="1">
            <a:spLocks noChangeArrowheads="1"/>
          </p:cNvSpPr>
          <p:nvPr/>
        </p:nvSpPr>
        <p:spPr bwMode="auto">
          <a:xfrm>
            <a:off x="7026275" y="3355975"/>
            <a:ext cx="966788"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Layer-3</a:t>
            </a:r>
          </a:p>
        </p:txBody>
      </p:sp>
      <p:sp>
        <p:nvSpPr>
          <p:cNvPr id="66" name="Oval 65"/>
          <p:cNvSpPr/>
          <p:nvPr/>
        </p:nvSpPr>
        <p:spPr>
          <a:xfrm>
            <a:off x="5945189" y="3373439"/>
            <a:ext cx="225425" cy="2428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Oval 66"/>
          <p:cNvSpPr/>
          <p:nvPr/>
        </p:nvSpPr>
        <p:spPr>
          <a:xfrm>
            <a:off x="6316664" y="2936875"/>
            <a:ext cx="225425" cy="241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6791326" y="2470150"/>
            <a:ext cx="225425" cy="2428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a:xfrm>
            <a:off x="7135814" y="2057400"/>
            <a:ext cx="225425" cy="2428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016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1830388" y="52388"/>
            <a:ext cx="8229600" cy="571500"/>
          </a:xfrm>
        </p:spPr>
        <p:txBody>
          <a:bodyPr/>
          <a:lstStyle/>
          <a:p>
            <a:pPr marL="0" indent="0" algn="just">
              <a:buNone/>
            </a:pPr>
            <a:r>
              <a:rPr lang="en-US" altLang="en-US" sz="1600"/>
              <a:t>Several arrays are read at the same time to provide the contents of a memory word. This group of arrays ganged together are called banks. </a:t>
            </a:r>
          </a:p>
        </p:txBody>
      </p:sp>
      <p:pic>
        <p:nvPicPr>
          <p:cNvPr id="25603"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066801"/>
            <a:ext cx="2895600" cy="3122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1492251"/>
            <a:ext cx="2895600" cy="3122613"/>
          </a:xfrm>
          <a:prstGeom prst="rect">
            <a:avLst/>
          </a:prstGeom>
          <a:solidFill>
            <a:srgbClr val="FFFF00"/>
          </a:solidFill>
          <a:ln w="19050">
            <a:solidFill>
              <a:srgbClr val="92D050"/>
            </a:solidFill>
            <a:miter lim="800000"/>
            <a:headEnd/>
            <a:tailEnd/>
          </a:ln>
        </p:spPr>
      </p:pic>
      <p:pic>
        <p:nvPicPr>
          <p:cNvPr id="25605"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1935163"/>
            <a:ext cx="2895600"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2850" y="2376488"/>
            <a:ext cx="2895600"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7" name="TextBox 61"/>
          <p:cNvSpPr txBox="1">
            <a:spLocks noChangeArrowheads="1"/>
          </p:cNvSpPr>
          <p:nvPr/>
        </p:nvSpPr>
        <p:spPr bwMode="auto">
          <a:xfrm>
            <a:off x="9440864" y="1108075"/>
            <a:ext cx="966787"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Layer-0</a:t>
            </a:r>
          </a:p>
        </p:txBody>
      </p:sp>
      <p:sp>
        <p:nvSpPr>
          <p:cNvPr id="63" name="TextBox 62"/>
          <p:cNvSpPr txBox="1"/>
          <p:nvPr/>
        </p:nvSpPr>
        <p:spPr>
          <a:xfrm>
            <a:off x="8951913" y="1536700"/>
            <a:ext cx="873252" cy="369332"/>
          </a:xfrm>
          <a:prstGeom prst="rect">
            <a:avLst/>
          </a:prstGeom>
          <a:solidFill>
            <a:schemeClr val="accent1">
              <a:lumMod val="90000"/>
            </a:schemeClr>
          </a:solidFill>
        </p:spPr>
        <p:txBody>
          <a:bodyPr wrap="none">
            <a:spAutoFit/>
          </a:bodyPr>
          <a:lstStyle/>
          <a:p>
            <a:pPr>
              <a:defRPr/>
            </a:pPr>
            <a:r>
              <a:rPr lang="en-US" dirty="0"/>
              <a:t>Layer-1</a:t>
            </a:r>
          </a:p>
        </p:txBody>
      </p:sp>
      <p:sp>
        <p:nvSpPr>
          <p:cNvPr id="25609" name="TextBox 63"/>
          <p:cNvSpPr txBox="1">
            <a:spLocks noChangeArrowheads="1"/>
          </p:cNvSpPr>
          <p:nvPr/>
        </p:nvSpPr>
        <p:spPr bwMode="auto">
          <a:xfrm>
            <a:off x="8507414" y="2011364"/>
            <a:ext cx="968375" cy="36988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Layer-2</a:t>
            </a:r>
          </a:p>
        </p:txBody>
      </p:sp>
      <p:sp>
        <p:nvSpPr>
          <p:cNvPr id="25610" name="TextBox 64"/>
          <p:cNvSpPr txBox="1">
            <a:spLocks noChangeArrowheads="1"/>
          </p:cNvSpPr>
          <p:nvPr/>
        </p:nvSpPr>
        <p:spPr bwMode="auto">
          <a:xfrm>
            <a:off x="7912100" y="2486025"/>
            <a:ext cx="966788"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Layer-3</a:t>
            </a:r>
          </a:p>
        </p:txBody>
      </p:sp>
      <p:sp>
        <p:nvSpPr>
          <p:cNvPr id="66" name="Oval 65"/>
          <p:cNvSpPr/>
          <p:nvPr/>
        </p:nvSpPr>
        <p:spPr>
          <a:xfrm>
            <a:off x="6831014" y="2503489"/>
            <a:ext cx="225425" cy="2428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Oval 66"/>
          <p:cNvSpPr/>
          <p:nvPr/>
        </p:nvSpPr>
        <p:spPr>
          <a:xfrm>
            <a:off x="7202489" y="2066925"/>
            <a:ext cx="225425" cy="241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7677151" y="1600200"/>
            <a:ext cx="225425" cy="2428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a:xfrm>
            <a:off x="8021639" y="1187450"/>
            <a:ext cx="225425" cy="2428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5772150" y="1066800"/>
            <a:ext cx="609600" cy="42868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a:defRPr/>
            </a:pPr>
            <a:r>
              <a:rPr lang="en-US" dirty="0">
                <a:solidFill>
                  <a:schemeClr val="tx1"/>
                </a:solidFill>
              </a:rPr>
              <a:t>Row decoder</a:t>
            </a:r>
          </a:p>
        </p:txBody>
      </p:sp>
      <p:sp>
        <p:nvSpPr>
          <p:cNvPr id="53" name="Rectangle 52"/>
          <p:cNvSpPr/>
          <p:nvPr/>
        </p:nvSpPr>
        <p:spPr>
          <a:xfrm>
            <a:off x="6424613" y="5472113"/>
            <a:ext cx="4114800" cy="73501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Column Decoder</a:t>
            </a:r>
          </a:p>
        </p:txBody>
      </p:sp>
      <p:sp>
        <p:nvSpPr>
          <p:cNvPr id="73" name="Rectangle 72"/>
          <p:cNvSpPr/>
          <p:nvPr/>
        </p:nvSpPr>
        <p:spPr>
          <a:xfrm>
            <a:off x="1633539" y="1042988"/>
            <a:ext cx="954087" cy="579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dirty="0">
                <a:solidFill>
                  <a:srgbClr val="FF0000"/>
                </a:solidFill>
              </a:rPr>
              <a:t>C</a:t>
            </a:r>
          </a:p>
          <a:p>
            <a:pPr algn="ctr">
              <a:defRPr/>
            </a:pPr>
            <a:r>
              <a:rPr lang="en-US" sz="4000" b="1" dirty="0">
                <a:solidFill>
                  <a:srgbClr val="FF0000"/>
                </a:solidFill>
              </a:rPr>
              <a:t>P</a:t>
            </a:r>
          </a:p>
          <a:p>
            <a:pPr algn="ctr">
              <a:defRPr/>
            </a:pPr>
            <a:r>
              <a:rPr lang="en-US" sz="4000" b="1" dirty="0">
                <a:solidFill>
                  <a:srgbClr val="FF0000"/>
                </a:solidFill>
              </a:rPr>
              <a:t>U</a:t>
            </a:r>
          </a:p>
        </p:txBody>
      </p:sp>
      <p:sp>
        <p:nvSpPr>
          <p:cNvPr id="54" name="Right Arrow 53"/>
          <p:cNvSpPr/>
          <p:nvPr/>
        </p:nvSpPr>
        <p:spPr>
          <a:xfrm>
            <a:off x="2587625" y="2308226"/>
            <a:ext cx="1773238" cy="92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Address lines</a:t>
            </a:r>
          </a:p>
        </p:txBody>
      </p:sp>
      <p:sp>
        <p:nvSpPr>
          <p:cNvPr id="56" name="Right Arrow 55"/>
          <p:cNvSpPr/>
          <p:nvPr/>
        </p:nvSpPr>
        <p:spPr>
          <a:xfrm>
            <a:off x="2587626" y="5521326"/>
            <a:ext cx="1984375" cy="506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Address lines</a:t>
            </a:r>
          </a:p>
        </p:txBody>
      </p:sp>
      <p:sp>
        <p:nvSpPr>
          <p:cNvPr id="57" name="Up-Down Arrow 56"/>
          <p:cNvSpPr/>
          <p:nvPr/>
        </p:nvSpPr>
        <p:spPr>
          <a:xfrm>
            <a:off x="7975600" y="6272214"/>
            <a:ext cx="336550" cy="585787"/>
          </a:xfrm>
          <a:prstGeom prst="up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Left-Right Arrow 73"/>
          <p:cNvSpPr/>
          <p:nvPr/>
        </p:nvSpPr>
        <p:spPr>
          <a:xfrm>
            <a:off x="2630488" y="6367464"/>
            <a:ext cx="5391150" cy="4667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Data Lines</a:t>
            </a:r>
          </a:p>
        </p:txBody>
      </p:sp>
      <p:sp>
        <p:nvSpPr>
          <p:cNvPr id="75" name="Right Arrow 74"/>
          <p:cNvSpPr/>
          <p:nvPr/>
        </p:nvSpPr>
        <p:spPr>
          <a:xfrm>
            <a:off x="4360864" y="2265364"/>
            <a:ext cx="1430337" cy="9683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Address lines</a:t>
            </a:r>
          </a:p>
        </p:txBody>
      </p:sp>
      <p:sp>
        <p:nvSpPr>
          <p:cNvPr id="77" name="Right Arrow 76"/>
          <p:cNvSpPr/>
          <p:nvPr/>
        </p:nvSpPr>
        <p:spPr>
          <a:xfrm>
            <a:off x="4572001" y="5410200"/>
            <a:ext cx="1857375" cy="6858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Address lines</a:t>
            </a:r>
          </a:p>
        </p:txBody>
      </p:sp>
      <p:sp>
        <p:nvSpPr>
          <p:cNvPr id="25624" name="Content Placeholder 2"/>
          <p:cNvSpPr txBox="1">
            <a:spLocks/>
          </p:cNvSpPr>
          <p:nvPr/>
        </p:nvSpPr>
        <p:spPr bwMode="auto">
          <a:xfrm>
            <a:off x="3030538" y="3582988"/>
            <a:ext cx="2608262" cy="15224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1600">
                <a:solidFill>
                  <a:srgbClr val="FF0000"/>
                </a:solidFill>
              </a:rPr>
              <a:t>For DRAM, Separate address lines for Row and Column</a:t>
            </a:r>
          </a:p>
          <a:p>
            <a:pPr algn="ctr">
              <a:buFontTx/>
              <a:buNone/>
            </a:pPr>
            <a:r>
              <a:rPr lang="en-US" altLang="en-US" sz="1600">
                <a:solidFill>
                  <a:srgbClr val="00B0F0"/>
                </a:solidFill>
              </a:rPr>
              <a:t>Row and Col addresses are applied simultaneously </a:t>
            </a:r>
          </a:p>
          <a:p>
            <a:pPr algn="r">
              <a:buFontTx/>
              <a:buNone/>
            </a:pPr>
            <a:endParaRPr lang="en-US" altLang="en-US" sz="1600">
              <a:solidFill>
                <a:srgbClr val="FF0000"/>
              </a:solidFill>
            </a:endParaRPr>
          </a:p>
        </p:txBody>
      </p:sp>
    </p:spTree>
    <p:extLst>
      <p:ext uri="{BB962C8B-B14F-4D97-AF65-F5344CB8AC3E}">
        <p14:creationId xmlns:p14="http://schemas.microsoft.com/office/powerpoint/2010/main" val="3686550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4038600" y="3243263"/>
            <a:ext cx="533400" cy="302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27" name="Content Placeholder 2"/>
          <p:cNvSpPr>
            <a:spLocks noGrp="1"/>
          </p:cNvSpPr>
          <p:nvPr>
            <p:ph idx="1"/>
          </p:nvPr>
        </p:nvSpPr>
        <p:spPr>
          <a:xfrm>
            <a:off x="1830388" y="52388"/>
            <a:ext cx="8229600" cy="571500"/>
          </a:xfrm>
        </p:spPr>
        <p:txBody>
          <a:bodyPr/>
          <a:lstStyle/>
          <a:p>
            <a:pPr marL="0" indent="0" algn="just">
              <a:buNone/>
            </a:pPr>
            <a:r>
              <a:rPr lang="en-US" altLang="en-US" sz="1600"/>
              <a:t>To reduce the size of DRAM IC, the number of address lines is reduced: Memory address pins are reduced to half the required number and multiplexed between row and column</a:t>
            </a:r>
          </a:p>
        </p:txBody>
      </p:sp>
      <p:pic>
        <p:nvPicPr>
          <p:cNvPr id="26628"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066801"/>
            <a:ext cx="2895600" cy="3122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1492251"/>
            <a:ext cx="2895600" cy="3122613"/>
          </a:xfrm>
          <a:prstGeom prst="rect">
            <a:avLst/>
          </a:prstGeom>
          <a:solidFill>
            <a:srgbClr val="FFFF00"/>
          </a:solidFill>
          <a:ln w="19050">
            <a:solidFill>
              <a:srgbClr val="92D050"/>
            </a:solidFill>
            <a:miter lim="800000"/>
            <a:headEnd/>
            <a:tailEnd/>
          </a:ln>
        </p:spPr>
      </p:pic>
      <p:pic>
        <p:nvPicPr>
          <p:cNvPr id="26630"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6550" y="1935163"/>
            <a:ext cx="2895600"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2850" y="2376488"/>
            <a:ext cx="2895600"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2" name="TextBox 61"/>
          <p:cNvSpPr txBox="1">
            <a:spLocks noChangeArrowheads="1"/>
          </p:cNvSpPr>
          <p:nvPr/>
        </p:nvSpPr>
        <p:spPr bwMode="auto">
          <a:xfrm>
            <a:off x="9440864" y="1108075"/>
            <a:ext cx="966787"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Layer-0</a:t>
            </a:r>
          </a:p>
        </p:txBody>
      </p:sp>
      <p:sp>
        <p:nvSpPr>
          <p:cNvPr id="63" name="TextBox 62"/>
          <p:cNvSpPr txBox="1"/>
          <p:nvPr/>
        </p:nvSpPr>
        <p:spPr>
          <a:xfrm>
            <a:off x="8951913" y="1536700"/>
            <a:ext cx="873252" cy="369332"/>
          </a:xfrm>
          <a:prstGeom prst="rect">
            <a:avLst/>
          </a:prstGeom>
          <a:solidFill>
            <a:schemeClr val="accent1">
              <a:lumMod val="90000"/>
            </a:schemeClr>
          </a:solidFill>
        </p:spPr>
        <p:txBody>
          <a:bodyPr wrap="none">
            <a:spAutoFit/>
          </a:bodyPr>
          <a:lstStyle/>
          <a:p>
            <a:pPr>
              <a:defRPr/>
            </a:pPr>
            <a:r>
              <a:rPr lang="en-US" dirty="0"/>
              <a:t>Layer-1</a:t>
            </a:r>
          </a:p>
        </p:txBody>
      </p:sp>
      <p:sp>
        <p:nvSpPr>
          <p:cNvPr id="26634" name="TextBox 63"/>
          <p:cNvSpPr txBox="1">
            <a:spLocks noChangeArrowheads="1"/>
          </p:cNvSpPr>
          <p:nvPr/>
        </p:nvSpPr>
        <p:spPr bwMode="auto">
          <a:xfrm>
            <a:off x="8507414" y="2011364"/>
            <a:ext cx="968375" cy="36988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Layer-2</a:t>
            </a:r>
          </a:p>
        </p:txBody>
      </p:sp>
      <p:sp>
        <p:nvSpPr>
          <p:cNvPr id="26635" name="TextBox 64"/>
          <p:cNvSpPr txBox="1">
            <a:spLocks noChangeArrowheads="1"/>
          </p:cNvSpPr>
          <p:nvPr/>
        </p:nvSpPr>
        <p:spPr bwMode="auto">
          <a:xfrm>
            <a:off x="7912100" y="2486025"/>
            <a:ext cx="966788"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Layer-3</a:t>
            </a:r>
          </a:p>
        </p:txBody>
      </p:sp>
      <p:sp>
        <p:nvSpPr>
          <p:cNvPr id="66" name="Oval 65"/>
          <p:cNvSpPr/>
          <p:nvPr/>
        </p:nvSpPr>
        <p:spPr>
          <a:xfrm>
            <a:off x="6831014" y="2503489"/>
            <a:ext cx="225425" cy="2428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Oval 66"/>
          <p:cNvSpPr/>
          <p:nvPr/>
        </p:nvSpPr>
        <p:spPr>
          <a:xfrm>
            <a:off x="7202489" y="2066925"/>
            <a:ext cx="225425" cy="241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7677151" y="1600200"/>
            <a:ext cx="225425" cy="2428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a:xfrm>
            <a:off x="8021639" y="1187450"/>
            <a:ext cx="225425" cy="2428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5772150" y="1066800"/>
            <a:ext cx="609600" cy="42868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wordArtVert" anchor="ctr"/>
          <a:lstStyle/>
          <a:p>
            <a:pPr algn="ctr">
              <a:defRPr/>
            </a:pPr>
            <a:r>
              <a:rPr lang="en-US" dirty="0">
                <a:solidFill>
                  <a:schemeClr val="tx1"/>
                </a:solidFill>
              </a:rPr>
              <a:t>Row decoder</a:t>
            </a:r>
          </a:p>
        </p:txBody>
      </p:sp>
      <p:sp>
        <p:nvSpPr>
          <p:cNvPr id="53" name="Rectangle 52"/>
          <p:cNvSpPr/>
          <p:nvPr/>
        </p:nvSpPr>
        <p:spPr>
          <a:xfrm>
            <a:off x="6292850" y="5718176"/>
            <a:ext cx="4114800" cy="73501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Column Decoder</a:t>
            </a:r>
          </a:p>
        </p:txBody>
      </p:sp>
      <p:sp>
        <p:nvSpPr>
          <p:cNvPr id="73" name="Rectangle 72"/>
          <p:cNvSpPr/>
          <p:nvPr/>
        </p:nvSpPr>
        <p:spPr>
          <a:xfrm>
            <a:off x="1614489" y="1014414"/>
            <a:ext cx="611187" cy="4014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dirty="0">
                <a:solidFill>
                  <a:srgbClr val="FF0000"/>
                </a:solidFill>
              </a:rPr>
              <a:t>C</a:t>
            </a:r>
          </a:p>
          <a:p>
            <a:pPr algn="ctr">
              <a:defRPr/>
            </a:pPr>
            <a:r>
              <a:rPr lang="en-US" sz="4000" b="1" dirty="0">
                <a:solidFill>
                  <a:srgbClr val="FF0000"/>
                </a:solidFill>
              </a:rPr>
              <a:t>P</a:t>
            </a:r>
          </a:p>
          <a:p>
            <a:pPr algn="ctr">
              <a:defRPr/>
            </a:pPr>
            <a:r>
              <a:rPr lang="en-US" sz="4000" b="1" dirty="0">
                <a:solidFill>
                  <a:srgbClr val="FF0000"/>
                </a:solidFill>
              </a:rPr>
              <a:t>U</a:t>
            </a:r>
          </a:p>
        </p:txBody>
      </p:sp>
      <p:sp>
        <p:nvSpPr>
          <p:cNvPr id="54" name="Right Arrow 53"/>
          <p:cNvSpPr/>
          <p:nvPr/>
        </p:nvSpPr>
        <p:spPr>
          <a:xfrm>
            <a:off x="2225676" y="2308226"/>
            <a:ext cx="1374775" cy="1501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Address lines</a:t>
            </a:r>
          </a:p>
        </p:txBody>
      </p:sp>
      <p:sp>
        <p:nvSpPr>
          <p:cNvPr id="57" name="Up-Down Arrow 56"/>
          <p:cNvSpPr/>
          <p:nvPr/>
        </p:nvSpPr>
        <p:spPr>
          <a:xfrm>
            <a:off x="7975601" y="6400800"/>
            <a:ext cx="271463" cy="457200"/>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Right Arrow 74"/>
          <p:cNvSpPr/>
          <p:nvPr/>
        </p:nvSpPr>
        <p:spPr>
          <a:xfrm>
            <a:off x="3811589" y="2662239"/>
            <a:ext cx="1119187" cy="78263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Address lines</a:t>
            </a:r>
          </a:p>
        </p:txBody>
      </p:sp>
      <p:sp>
        <p:nvSpPr>
          <p:cNvPr id="25" name="Rectangle 24"/>
          <p:cNvSpPr/>
          <p:nvPr/>
        </p:nvSpPr>
        <p:spPr>
          <a:xfrm>
            <a:off x="3257509" y="1509389"/>
            <a:ext cx="641741" cy="30883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2400" b="1" dirty="0">
                <a:solidFill>
                  <a:srgbClr val="FF0000"/>
                </a:solidFill>
              </a:rPr>
              <a:t>Memory</a:t>
            </a:r>
          </a:p>
          <a:p>
            <a:pPr algn="ctr">
              <a:defRPr/>
            </a:pPr>
            <a:r>
              <a:rPr lang="en-US" sz="2400" b="1" dirty="0">
                <a:solidFill>
                  <a:srgbClr val="FF0000"/>
                </a:solidFill>
              </a:rPr>
              <a:t>controller </a:t>
            </a:r>
          </a:p>
        </p:txBody>
      </p:sp>
      <p:sp>
        <p:nvSpPr>
          <p:cNvPr id="26" name="Rectangle 25"/>
          <p:cNvSpPr/>
          <p:nvPr/>
        </p:nvSpPr>
        <p:spPr>
          <a:xfrm>
            <a:off x="4787229" y="1520032"/>
            <a:ext cx="641741" cy="2438400"/>
          </a:xfrm>
          <a:prstGeom prst="rec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b="1" dirty="0">
                <a:solidFill>
                  <a:srgbClr val="FF0000"/>
                </a:solidFill>
              </a:rPr>
              <a:t>Row address latch </a:t>
            </a:r>
          </a:p>
        </p:txBody>
      </p:sp>
      <p:sp>
        <p:nvSpPr>
          <p:cNvPr id="28" name="Right Arrow 27"/>
          <p:cNvSpPr/>
          <p:nvPr/>
        </p:nvSpPr>
        <p:spPr>
          <a:xfrm>
            <a:off x="5341938" y="2624139"/>
            <a:ext cx="735012" cy="91122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Row Add</a:t>
            </a:r>
          </a:p>
        </p:txBody>
      </p:sp>
      <p:sp>
        <p:nvSpPr>
          <p:cNvPr id="29" name="Rectangle 28"/>
          <p:cNvSpPr/>
          <p:nvPr/>
        </p:nvSpPr>
        <p:spPr>
          <a:xfrm>
            <a:off x="4787228" y="4038600"/>
            <a:ext cx="641741" cy="2438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b="1" dirty="0">
                <a:solidFill>
                  <a:srgbClr val="FF0000"/>
                </a:solidFill>
              </a:rPr>
              <a:t>Col address latch </a:t>
            </a:r>
          </a:p>
        </p:txBody>
      </p:sp>
      <p:sp>
        <p:nvSpPr>
          <p:cNvPr id="32" name="Right Arrow 31"/>
          <p:cNvSpPr/>
          <p:nvPr/>
        </p:nvSpPr>
        <p:spPr>
          <a:xfrm>
            <a:off x="5429250" y="5694364"/>
            <a:ext cx="863600" cy="78263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Col Add</a:t>
            </a:r>
          </a:p>
        </p:txBody>
      </p:sp>
      <p:sp>
        <p:nvSpPr>
          <p:cNvPr id="33" name="Right Arrow 32"/>
          <p:cNvSpPr/>
          <p:nvPr/>
        </p:nvSpPr>
        <p:spPr>
          <a:xfrm>
            <a:off x="4060826" y="5822950"/>
            <a:ext cx="739775" cy="5778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solidFill>
                <a:schemeClr val="tx1"/>
              </a:solidFill>
            </a:endParaRPr>
          </a:p>
        </p:txBody>
      </p:sp>
      <p:cxnSp>
        <p:nvCxnSpPr>
          <p:cNvPr id="6" name="Straight Arrow Connector 5"/>
          <p:cNvCxnSpPr>
            <a:endCxn id="26" idx="0"/>
          </p:cNvCxnSpPr>
          <p:nvPr/>
        </p:nvCxnSpPr>
        <p:spPr>
          <a:xfrm>
            <a:off x="5108575" y="1066801"/>
            <a:ext cx="0" cy="4540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9" idx="2"/>
          </p:cNvCxnSpPr>
          <p:nvPr/>
        </p:nvCxnSpPr>
        <p:spPr>
          <a:xfrm flipV="1">
            <a:off x="5108575" y="6477000"/>
            <a:ext cx="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10"/>
          <p:cNvSpPr txBox="1">
            <a:spLocks noChangeArrowheads="1"/>
          </p:cNvSpPr>
          <p:nvPr/>
        </p:nvSpPr>
        <p:spPr bwMode="auto">
          <a:xfrm>
            <a:off x="4749800" y="725489"/>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RAS</a:t>
            </a:r>
          </a:p>
        </p:txBody>
      </p:sp>
      <p:sp>
        <p:nvSpPr>
          <p:cNvPr id="26655" name="TextBox 41"/>
          <p:cNvSpPr txBox="1">
            <a:spLocks noChangeArrowheads="1"/>
          </p:cNvSpPr>
          <p:nvPr/>
        </p:nvSpPr>
        <p:spPr bwMode="auto">
          <a:xfrm>
            <a:off x="4422775" y="6505575"/>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CAS</a:t>
            </a:r>
          </a:p>
        </p:txBody>
      </p:sp>
    </p:spTree>
    <p:extLst>
      <p:ext uri="{BB962C8B-B14F-4D97-AF65-F5344CB8AC3E}">
        <p14:creationId xmlns:p14="http://schemas.microsoft.com/office/powerpoint/2010/main" val="915809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965325" y="34926"/>
            <a:ext cx="8229600" cy="792163"/>
          </a:xfrm>
        </p:spPr>
        <p:txBody>
          <a:bodyPr/>
          <a:lstStyle/>
          <a:p>
            <a:r>
              <a:rPr lang="en-US" altLang="en-US" smtClean="0"/>
              <a:t>64K x 4 bits DRAM</a:t>
            </a:r>
          </a:p>
        </p:txBody>
      </p:sp>
      <p:pic>
        <p:nvPicPr>
          <p:cNvPr id="276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827088"/>
            <a:ext cx="8509000"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452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067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862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52400"/>
            <a:ext cx="831691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9443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1"/>
            <a:ext cx="8153400"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396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52400"/>
            <a:ext cx="90074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3429001"/>
            <a:ext cx="83820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97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038" y="0"/>
            <a:ext cx="9004300" cy="914400"/>
          </a:xfrm>
        </p:spPr>
        <p:txBody>
          <a:bodyPr rtlCol="0">
            <a:normAutofit fontScale="90000"/>
          </a:bodyPr>
          <a:lstStyle/>
          <a:p>
            <a:pPr>
              <a:lnSpc>
                <a:spcPct val="85000"/>
              </a:lnSpc>
              <a:defRPr/>
            </a:pPr>
            <a:r>
              <a:rPr lang="en-US" dirty="0" smtClean="0"/>
              <a:t>Memory Hierarchy</a:t>
            </a:r>
            <a:br>
              <a:rPr lang="en-US" dirty="0" smtClean="0"/>
            </a:br>
            <a:r>
              <a:rPr lang="en-US" sz="2200" dirty="0"/>
              <a:t>Memory hierarchy goal: look ≈as fast as most expensive memory, ≈ as big as cheapest</a:t>
            </a:r>
            <a:endParaRPr lang="en-US" dirty="0"/>
          </a:p>
        </p:txBody>
      </p:sp>
      <p:sp>
        <p:nvSpPr>
          <p:cNvPr id="65539"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6CD16E-A71E-4D05-8F4E-6B56180B7810}" type="datetime1">
              <a:rPr lang="en-US" altLang="en-US" sz="1200">
                <a:solidFill>
                  <a:srgbClr val="898989"/>
                </a:solidFill>
                <a:latin typeface="Times New Roman" panose="02020603050405020304" pitchFamily="18" charset="0"/>
              </a:rPr>
              <a:pPr>
                <a:spcBef>
                  <a:spcPct val="0"/>
                </a:spcBef>
                <a:buFontTx/>
                <a:buNone/>
              </a:pPr>
              <a:t>1/22/2025</a:t>
            </a:fld>
            <a:endParaRPr lang="en-US" altLang="en-US" sz="1200">
              <a:solidFill>
                <a:srgbClr val="898989"/>
              </a:solidFill>
              <a:latin typeface="Times New Roman" panose="02020603050405020304" pitchFamily="18" charset="0"/>
            </a:endParaRPr>
          </a:p>
        </p:txBody>
      </p:sp>
      <p:sp>
        <p:nvSpPr>
          <p:cNvPr id="6554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3FD1D7-54AA-405A-8E3B-1F4D2BF2827A}" type="slidenum">
              <a:rPr lang="en-US" altLang="en-US" sz="1200">
                <a:solidFill>
                  <a:srgbClr val="898989"/>
                </a:solidFill>
                <a:latin typeface="Times New Roman" panose="02020603050405020304" pitchFamily="18" charset="0"/>
              </a:rPr>
              <a:pPr>
                <a:spcBef>
                  <a:spcPct val="0"/>
                </a:spcBef>
                <a:buFontTx/>
                <a:buNone/>
              </a:pPr>
              <a:t>5</a:t>
            </a:fld>
            <a:endParaRPr lang="en-US" altLang="en-US" sz="1200">
              <a:solidFill>
                <a:srgbClr val="898989"/>
              </a:solidFill>
              <a:latin typeface="Times New Roman" panose="02020603050405020304" pitchFamily="18" charset="0"/>
            </a:endParaRPr>
          </a:p>
        </p:txBody>
      </p:sp>
      <p:pic>
        <p:nvPicPr>
          <p:cNvPr id="655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9" y="965200"/>
            <a:ext cx="9051925"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a:grpSpLocks/>
          </p:cNvGrpSpPr>
          <p:nvPr/>
        </p:nvGrpSpPr>
        <p:grpSpPr bwMode="auto">
          <a:xfrm>
            <a:off x="1684338" y="1801814"/>
            <a:ext cx="8890000" cy="5095875"/>
            <a:chOff x="160582" y="1801413"/>
            <a:chExt cx="8890490" cy="5096941"/>
          </a:xfrm>
        </p:grpSpPr>
        <p:sp>
          <p:nvSpPr>
            <p:cNvPr id="65543" name="TextBox 2"/>
            <p:cNvSpPr txBox="1">
              <a:spLocks noChangeArrowheads="1"/>
            </p:cNvSpPr>
            <p:nvPr/>
          </p:nvSpPr>
          <p:spPr bwMode="auto">
            <a:xfrm>
              <a:off x="160582" y="1801413"/>
              <a:ext cx="2218678" cy="83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FF0000"/>
                  </a:solidFill>
                </a:rPr>
                <a:t>Fast, Expensive, </a:t>
              </a:r>
            </a:p>
            <a:p>
              <a:pPr eaLnBrk="1" hangingPunct="1">
                <a:spcBef>
                  <a:spcPct val="0"/>
                </a:spcBef>
                <a:buFontTx/>
                <a:buNone/>
              </a:pPr>
              <a:r>
                <a:rPr lang="en-US" altLang="en-US" sz="2400">
                  <a:solidFill>
                    <a:srgbClr val="FF0000"/>
                  </a:solidFill>
                </a:rPr>
                <a:t>but Small</a:t>
              </a:r>
            </a:p>
          </p:txBody>
        </p:sp>
        <p:sp>
          <p:nvSpPr>
            <p:cNvPr id="65544" name="TextBox 7"/>
            <p:cNvSpPr txBox="1">
              <a:spLocks noChangeArrowheads="1"/>
            </p:cNvSpPr>
            <p:nvPr/>
          </p:nvSpPr>
          <p:spPr bwMode="auto">
            <a:xfrm>
              <a:off x="7693759" y="5802669"/>
              <a:ext cx="1357313" cy="10956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lnSpc>
                  <a:spcPct val="90000"/>
                </a:lnSpc>
                <a:spcBef>
                  <a:spcPct val="0"/>
                </a:spcBef>
                <a:buFontTx/>
                <a:buNone/>
              </a:pPr>
              <a:r>
                <a:rPr lang="en-US" altLang="en-US" sz="2400">
                  <a:solidFill>
                    <a:srgbClr val="FF0000"/>
                  </a:solidFill>
                </a:rPr>
                <a:t>Cheap, </a:t>
              </a:r>
              <a:br>
                <a:rPr lang="en-US" altLang="en-US" sz="2400">
                  <a:solidFill>
                    <a:srgbClr val="FF0000"/>
                  </a:solidFill>
                </a:rPr>
              </a:br>
              <a:r>
                <a:rPr lang="en-US" altLang="en-US" sz="2400">
                  <a:solidFill>
                    <a:srgbClr val="FF0000"/>
                  </a:solidFill>
                </a:rPr>
                <a:t>Large, </a:t>
              </a:r>
              <a:br>
                <a:rPr lang="en-US" altLang="en-US" sz="2400">
                  <a:solidFill>
                    <a:srgbClr val="FF0000"/>
                  </a:solidFill>
                </a:rPr>
              </a:br>
              <a:r>
                <a:rPr lang="en-US" altLang="en-US" sz="2400">
                  <a:solidFill>
                    <a:srgbClr val="FF0000"/>
                  </a:solidFill>
                </a:rPr>
                <a:t>but Small</a:t>
              </a:r>
            </a:p>
          </p:txBody>
        </p:sp>
      </p:grpSp>
    </p:spTree>
    <p:extLst>
      <p:ext uri="{BB962C8B-B14F-4D97-AF65-F5344CB8AC3E}">
        <p14:creationId xmlns:p14="http://schemas.microsoft.com/office/powerpoint/2010/main" val="3138021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981200" y="274638"/>
            <a:ext cx="8229600" cy="563562"/>
          </a:xfrm>
        </p:spPr>
        <p:txBody>
          <a:bodyPr>
            <a:normAutofit fontScale="90000"/>
          </a:bodyPr>
          <a:lstStyle/>
          <a:p>
            <a:r>
              <a:rPr lang="en-US" altLang="en-US" smtClean="0"/>
              <a:t>Math problems</a:t>
            </a:r>
          </a:p>
        </p:txBody>
      </p:sp>
      <p:sp>
        <p:nvSpPr>
          <p:cNvPr id="3" name="Content Placeholder 2"/>
          <p:cNvSpPr>
            <a:spLocks noGrp="1"/>
          </p:cNvSpPr>
          <p:nvPr>
            <p:ph idx="1"/>
          </p:nvPr>
        </p:nvSpPr>
        <p:spPr>
          <a:xfrm>
            <a:off x="1752600" y="1066800"/>
            <a:ext cx="8763000" cy="5715000"/>
          </a:xfrm>
        </p:spPr>
        <p:txBody>
          <a:bodyPr/>
          <a:lstStyle/>
          <a:p>
            <a:pPr>
              <a:defRPr/>
            </a:pPr>
            <a:r>
              <a:rPr lang="en-US" sz="2400" dirty="0"/>
              <a:t>For the 8-bit word 00101011, calculate the check bits. Suppose when the word is read from memory, the check bits are calculated to be 0010.What is the data word that was read from memory?</a:t>
            </a:r>
          </a:p>
          <a:p>
            <a:pPr>
              <a:defRPr/>
            </a:pPr>
            <a:endParaRPr lang="en-US" sz="2400" dirty="0"/>
          </a:p>
          <a:p>
            <a:pPr>
              <a:defRPr/>
            </a:pPr>
            <a:r>
              <a:rPr lang="en-US" sz="2400" dirty="0"/>
              <a:t>A 12-bit Hamming code word containing  8 bits of data and 4 parity bits is read from memory. What was the original 8-bit data word that was written  into memory if the 12-bit word read out is  010011111000</a:t>
            </a:r>
          </a:p>
          <a:p>
            <a:pPr>
              <a:defRPr/>
            </a:pPr>
            <a:r>
              <a:rPr lang="en-US" sz="2400" dirty="0"/>
              <a:t>A 12-bit Hamming code word containing 8 bits of data and 4 parity bits is read from memory. What was the original 8-bit data word that was written into memory if the 12-bit word read out is 110011011011 (show the procedure)?</a:t>
            </a:r>
          </a:p>
          <a:p>
            <a:pPr marL="0" indent="0">
              <a:buNone/>
              <a:defRPr/>
            </a:pPr>
            <a:endParaRPr lang="en-US" sz="2400" dirty="0"/>
          </a:p>
        </p:txBody>
      </p:sp>
    </p:spTree>
    <p:extLst>
      <p:ext uri="{BB962C8B-B14F-4D97-AF65-F5344CB8AC3E}">
        <p14:creationId xmlns:p14="http://schemas.microsoft.com/office/powerpoint/2010/main" val="1156148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52400"/>
            <a:ext cx="90074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3429001"/>
            <a:ext cx="83820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425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lgn="l"/>
            <a:r>
              <a:rPr lang="en-US" altLang="en-US" sz="1600"/>
              <a:t>For the 8-bit word 00101011, calculate the check bits. Suppose when the word is read from memory, the check bits are calculated to be 0010.What is the data word that was read from memory?</a:t>
            </a:r>
            <a:br>
              <a:rPr lang="en-US" altLang="en-US" sz="1600"/>
            </a:br>
            <a:endParaRPr lang="en-US" altLang="en-US" sz="1600"/>
          </a:p>
        </p:txBody>
      </p:sp>
      <p:pic>
        <p:nvPicPr>
          <p:cNvPr id="4198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219201"/>
            <a:ext cx="88963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4311651"/>
            <a:ext cx="691515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itle 1"/>
          <p:cNvSpPr txBox="1">
            <a:spLocks/>
          </p:cNvSpPr>
          <p:nvPr/>
        </p:nvSpPr>
        <p:spPr bwMode="auto">
          <a:xfrm>
            <a:off x="8763001" y="4311651"/>
            <a:ext cx="1776413"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150000"/>
              </a:lnSpc>
              <a:spcBef>
                <a:spcPct val="0"/>
              </a:spcBef>
              <a:buFontTx/>
              <a:buNone/>
            </a:pPr>
            <a:r>
              <a:rPr lang="en-US" altLang="en-US" sz="2800">
                <a:solidFill>
                  <a:schemeClr val="tx2"/>
                </a:solidFill>
              </a:rPr>
              <a:t>C1= 1</a:t>
            </a:r>
          </a:p>
          <a:p>
            <a:pPr algn="ctr">
              <a:lnSpc>
                <a:spcPct val="150000"/>
              </a:lnSpc>
              <a:spcBef>
                <a:spcPct val="0"/>
              </a:spcBef>
              <a:buFontTx/>
              <a:buNone/>
            </a:pPr>
            <a:r>
              <a:rPr lang="en-US" altLang="en-US" sz="2800">
                <a:solidFill>
                  <a:schemeClr val="tx2"/>
                </a:solidFill>
              </a:rPr>
              <a:t>C2= 1</a:t>
            </a:r>
          </a:p>
          <a:p>
            <a:pPr algn="ctr">
              <a:lnSpc>
                <a:spcPct val="150000"/>
              </a:lnSpc>
              <a:spcBef>
                <a:spcPct val="0"/>
              </a:spcBef>
              <a:buFontTx/>
              <a:buNone/>
            </a:pPr>
            <a:r>
              <a:rPr lang="en-US" altLang="en-US" sz="2800">
                <a:solidFill>
                  <a:schemeClr val="tx2"/>
                </a:solidFill>
              </a:rPr>
              <a:t>C4= 0</a:t>
            </a:r>
          </a:p>
          <a:p>
            <a:pPr algn="ctr">
              <a:lnSpc>
                <a:spcPct val="150000"/>
              </a:lnSpc>
              <a:spcBef>
                <a:spcPct val="0"/>
              </a:spcBef>
              <a:buFontTx/>
              <a:buNone/>
            </a:pPr>
            <a:r>
              <a:rPr lang="en-US" altLang="en-US" sz="2800">
                <a:solidFill>
                  <a:schemeClr val="tx2"/>
                </a:solidFill>
              </a:rPr>
              <a:t>C8= 1</a:t>
            </a:r>
          </a:p>
        </p:txBody>
      </p:sp>
    </p:spTree>
    <p:extLst>
      <p:ext uri="{BB962C8B-B14F-4D97-AF65-F5344CB8AC3E}">
        <p14:creationId xmlns:p14="http://schemas.microsoft.com/office/powerpoint/2010/main" val="2659863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981200" y="152401"/>
            <a:ext cx="8229600" cy="487363"/>
          </a:xfrm>
        </p:spPr>
        <p:txBody>
          <a:bodyPr/>
          <a:lstStyle/>
          <a:p>
            <a:r>
              <a:rPr lang="en-US" altLang="en-US" sz="2400"/>
              <a:t>solution</a:t>
            </a:r>
          </a:p>
        </p:txBody>
      </p:sp>
      <p:pic>
        <p:nvPicPr>
          <p:cNvPr id="4301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609600"/>
            <a:ext cx="82867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4026" y="2941639"/>
            <a:ext cx="894397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own Arrow 17"/>
          <p:cNvSpPr/>
          <p:nvPr/>
        </p:nvSpPr>
        <p:spPr>
          <a:xfrm>
            <a:off x="4953000" y="2819400"/>
            <a:ext cx="228600" cy="38100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Down Arrow 18"/>
          <p:cNvSpPr/>
          <p:nvPr/>
        </p:nvSpPr>
        <p:spPr>
          <a:xfrm>
            <a:off x="9372600" y="2286001"/>
            <a:ext cx="228600" cy="409575"/>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Left Arrow 19"/>
          <p:cNvSpPr/>
          <p:nvPr/>
        </p:nvSpPr>
        <p:spPr>
          <a:xfrm>
            <a:off x="5029201" y="2697164"/>
            <a:ext cx="4467225" cy="122237"/>
          </a:xfrm>
          <a:prstGeom prst="lef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97210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981200" y="152400"/>
            <a:ext cx="8229600" cy="1143000"/>
          </a:xfrm>
        </p:spPr>
        <p:txBody>
          <a:bodyPr/>
          <a:lstStyle/>
          <a:p>
            <a:pPr algn="l"/>
            <a:r>
              <a:rPr lang="en-US" altLang="en-US" sz="1800"/>
              <a:t>A 12-bit Hamming code word containing 8 bits of data and 4 parity bits is read from memory. What was the original 8-bit data word that was written into memory if the 12-bit word read out is 110011011011 (show the procedure)?</a:t>
            </a:r>
          </a:p>
        </p:txBody>
      </p:sp>
      <p:pic>
        <p:nvPicPr>
          <p:cNvPr id="440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371600"/>
            <a:ext cx="86106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1" y="4413250"/>
            <a:ext cx="82391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004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4419600" y="1981200"/>
            <a:ext cx="533400" cy="53340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419600" y="1981200"/>
            <a:ext cx="533400" cy="53340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ounded Rectangle 10"/>
          <p:cNvSpPr/>
          <p:nvPr/>
        </p:nvSpPr>
        <p:spPr>
          <a:xfrm>
            <a:off x="9296400" y="5638800"/>
            <a:ext cx="685800" cy="304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061" name="Title 1"/>
          <p:cNvSpPr>
            <a:spLocks noGrp="1"/>
          </p:cNvSpPr>
          <p:nvPr>
            <p:ph type="title"/>
          </p:nvPr>
        </p:nvSpPr>
        <p:spPr>
          <a:xfrm>
            <a:off x="1981200" y="152400"/>
            <a:ext cx="8229600" cy="533400"/>
          </a:xfrm>
        </p:spPr>
        <p:txBody>
          <a:bodyPr/>
          <a:lstStyle/>
          <a:p>
            <a:r>
              <a:rPr lang="en-US" altLang="en-US" sz="2000"/>
              <a:t>Calculation checker bits from fetched data bits:</a:t>
            </a:r>
          </a:p>
        </p:txBody>
      </p:sp>
      <p:sp>
        <p:nvSpPr>
          <p:cNvPr id="3" name="Content Placeholder 2"/>
          <p:cNvSpPr>
            <a:spLocks noGrp="1" noRot="1" noChangeAspect="1" noMove="1" noResize="1" noEditPoints="1" noAdjustHandles="1" noChangeArrowheads="1" noChangeShapeType="1" noTextEdit="1"/>
          </p:cNvSpPr>
          <p:nvPr>
            <p:ph idx="1"/>
          </p:nvPr>
        </p:nvSpPr>
        <p:spPr>
          <a:xfrm>
            <a:off x="2027349" y="3276601"/>
            <a:ext cx="8229600" cy="1554163"/>
          </a:xfrm>
          <a:blipFill rotWithShape="0">
            <a:blip r:embed="rId2"/>
            <a:stretch>
              <a:fillRect l="-519" t="-787"/>
            </a:stretch>
          </a:blipFill>
          <a:extLst/>
        </p:spPr>
        <p:txBody>
          <a:bodyPr/>
          <a:lstStyle/>
          <a:p>
            <a:pPr>
              <a:defRPr/>
            </a:pPr>
            <a:r>
              <a:rPr lang="en-US">
                <a:noFill/>
              </a:rPr>
              <a:t> </a:t>
            </a:r>
          </a:p>
        </p:txBody>
      </p:sp>
      <p:pic>
        <p:nvPicPr>
          <p:cNvPr id="4506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7238" y="533400"/>
            <a:ext cx="86106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27238" y="4572001"/>
            <a:ext cx="8229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6238876"/>
            <a:ext cx="60579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flipV="1">
            <a:off x="4648200" y="1752600"/>
            <a:ext cx="4648200" cy="3962400"/>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863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524000" y="1"/>
            <a:ext cx="8991600" cy="625475"/>
          </a:xfrm>
        </p:spPr>
        <p:txBody>
          <a:bodyPr>
            <a:normAutofit fontScale="90000"/>
          </a:bodyPr>
          <a:lstStyle/>
          <a:p>
            <a:r>
              <a:rPr lang="en-US" altLang="en-US" smtClean="0"/>
              <a:t>Memory Hierarchy: Optimize </a:t>
            </a:r>
            <a:r>
              <a:rPr lang="en-US" altLang="en-US" smtClean="0">
                <a:solidFill>
                  <a:srgbClr val="FF0000"/>
                </a:solidFill>
              </a:rPr>
              <a:t>Cost</a:t>
            </a:r>
            <a:r>
              <a:rPr lang="en-US" altLang="en-US" smtClean="0"/>
              <a:t> and </a:t>
            </a:r>
            <a:r>
              <a:rPr lang="en-US" altLang="en-US" smtClean="0">
                <a:solidFill>
                  <a:srgbClr val="FF0000"/>
                </a:solidFill>
              </a:rPr>
              <a:t>Access Time </a:t>
            </a:r>
          </a:p>
        </p:txBody>
      </p:sp>
      <p:pic>
        <p:nvPicPr>
          <p:cNvPr id="66563"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43200" y="685801"/>
            <a:ext cx="6432550" cy="4295775"/>
          </a:xfrm>
        </p:spPr>
      </p:pic>
      <p:sp>
        <p:nvSpPr>
          <p:cNvPr id="66564" name="Rectangle 4"/>
          <p:cNvSpPr>
            <a:spLocks noChangeArrowheads="1"/>
          </p:cNvSpPr>
          <p:nvPr/>
        </p:nvSpPr>
        <p:spPr bwMode="auto">
          <a:xfrm>
            <a:off x="1676400" y="5334001"/>
            <a:ext cx="8839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defRPr>
            </a:lvl1pPr>
            <a:lvl2pPr marL="742950" indent="-285750">
              <a:defRPr sz="2000" b="1">
                <a:solidFill>
                  <a:schemeClr val="tx1"/>
                </a:solidFill>
                <a:latin typeface="Times New Roman" panose="02020603050405020304" pitchFamily="18" charset="0"/>
              </a:defRPr>
            </a:lvl2pPr>
            <a:lvl3pPr marL="1143000" indent="-228600">
              <a:defRPr sz="2000" b="1">
                <a:solidFill>
                  <a:schemeClr val="tx1"/>
                </a:solidFill>
                <a:latin typeface="Times New Roman" panose="02020603050405020304" pitchFamily="18" charset="0"/>
              </a:defRPr>
            </a:lvl3pPr>
            <a:lvl4pPr marL="1600200" indent="-228600">
              <a:defRPr sz="2000" b="1">
                <a:solidFill>
                  <a:schemeClr val="tx1"/>
                </a:solidFill>
                <a:latin typeface="Times New Roman" panose="02020603050405020304" pitchFamily="18" charset="0"/>
              </a:defRPr>
            </a:lvl4pPr>
            <a:lvl5pPr marL="2057400" indent="-228600">
              <a:defRPr sz="2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defRPr>
            </a:lvl9pPr>
          </a:lstStyle>
          <a:p>
            <a:pPr algn="just">
              <a:buFont typeface="Arial" panose="020B0604020202020204" pitchFamily="34" charset="0"/>
              <a:buNone/>
            </a:pPr>
            <a:r>
              <a:rPr lang="en-US" altLang="en-US" b="0"/>
              <a:t>The fastest, smallest, and most expensive memory per bit at the top of the hierarchy and the slowest, largest, and cheapest per bit at the bottom. </a:t>
            </a:r>
          </a:p>
          <a:p>
            <a:pPr algn="just">
              <a:buFont typeface="Arial" panose="020B0604020202020204" pitchFamily="34" charset="0"/>
              <a:buNone/>
            </a:pPr>
            <a:r>
              <a:rPr lang="en-US" altLang="en-US" b="0"/>
              <a:t>Caches give the programmer the illusion that main memory is nearly as fast as the top of the hierarchy and nearly as big and cheap as the bottom of the hierarchy. </a:t>
            </a:r>
          </a:p>
        </p:txBody>
      </p:sp>
    </p:spTree>
    <p:extLst>
      <p:ext uri="{BB962C8B-B14F-4D97-AF65-F5344CB8AC3E}">
        <p14:creationId xmlns:p14="http://schemas.microsoft.com/office/powerpoint/2010/main" val="2604798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2152650" y="152401"/>
            <a:ext cx="7886700" cy="777875"/>
          </a:xfrm>
        </p:spPr>
        <p:txBody>
          <a:bodyPr/>
          <a:lstStyle/>
          <a:p>
            <a:pPr algn="ctr" eaLnBrk="1" hangingPunct="1"/>
            <a:r>
              <a:rPr lang="en-US" altLang="en-US" sz="4000">
                <a:solidFill>
                  <a:srgbClr val="FF0000"/>
                </a:solidFill>
                <a:latin typeface="Times New Roman" panose="02020603050405020304" pitchFamily="18" charset="0"/>
                <a:cs typeface="Times New Roman" panose="02020603050405020304" pitchFamily="18" charset="0"/>
              </a:rPr>
              <a:t>Hierarchy of Memories</a:t>
            </a:r>
          </a:p>
        </p:txBody>
      </p:sp>
      <p:sp>
        <p:nvSpPr>
          <p:cNvPr id="67587" name="Content Placeholder 2"/>
          <p:cNvSpPr>
            <a:spLocks noGrp="1"/>
          </p:cNvSpPr>
          <p:nvPr>
            <p:ph idx="1"/>
          </p:nvPr>
        </p:nvSpPr>
        <p:spPr>
          <a:xfrm>
            <a:off x="2133600" y="5105400"/>
            <a:ext cx="8229600" cy="1462088"/>
          </a:xfrm>
        </p:spPr>
        <p:txBody>
          <a:bodyPr>
            <a:normAutofit lnSpcReduction="10000"/>
          </a:bodyPr>
          <a:lstStyle/>
          <a:p>
            <a:pPr marL="0" indent="0" algn="just">
              <a:buNone/>
            </a:pPr>
            <a:r>
              <a:rPr lang="en-US" altLang="en-US" sz="2000">
                <a:latin typeface="Times New Roman" panose="02020603050405020304" pitchFamily="18" charset="0"/>
                <a:cs typeface="Times New Roman" panose="02020603050405020304" pitchFamily="18" charset="0"/>
              </a:rPr>
              <a:t>The principle of locality states that memory that has been accessed recently is likely to be accessed again in the near future. That is, accessing recently accessed data is a common case for memory accesses. To make this common case faster you need a cache — a small high-speed memory designed to hold recently accessed data.</a:t>
            </a:r>
          </a:p>
          <a:p>
            <a:pPr marL="0" indent="0" algn="just">
              <a:buNone/>
            </a:pPr>
            <a:endParaRPr lang="en-US" altLang="en-US" sz="2000">
              <a:latin typeface="Times New Roman" panose="02020603050405020304" pitchFamily="18" charset="0"/>
              <a:cs typeface="Times New Roman" panose="02020603050405020304" pitchFamily="18" charset="0"/>
            </a:endParaRPr>
          </a:p>
        </p:txBody>
      </p:sp>
      <p:pic>
        <p:nvPicPr>
          <p:cNvPr id="6758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930276"/>
            <a:ext cx="5638800"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71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088" y="0"/>
            <a:ext cx="9144792" cy="6797629"/>
          </a:xfrm>
          <a:prstGeom prst="rect">
            <a:avLst/>
          </a:prstGeom>
        </p:spPr>
      </p:pic>
    </p:spTree>
    <p:extLst>
      <p:ext uri="{BB962C8B-B14F-4D97-AF65-F5344CB8AC3E}">
        <p14:creationId xmlns:p14="http://schemas.microsoft.com/office/powerpoint/2010/main" val="297713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96"/>
          <p:cNvPicPr preferRelativeResize="0"/>
          <p:nvPr/>
        </p:nvPicPr>
        <p:blipFill rotWithShape="1">
          <a:blip r:embed="rId3">
            <a:alphaModFix/>
          </a:blip>
          <a:srcRect/>
          <a:stretch/>
        </p:blipFill>
        <p:spPr>
          <a:xfrm>
            <a:off x="276196" y="2021982"/>
            <a:ext cx="5854146" cy="4146998"/>
          </a:xfrm>
          <a:prstGeom prst="rect">
            <a:avLst/>
          </a:prstGeom>
          <a:noFill/>
          <a:ln>
            <a:noFill/>
          </a:ln>
        </p:spPr>
      </p:pic>
      <p:sp>
        <p:nvSpPr>
          <p:cNvPr id="681" name="Google Shape;681;p96"/>
          <p:cNvSpPr txBox="1">
            <a:spLocks noGrp="1"/>
          </p:cNvSpPr>
          <p:nvPr>
            <p:ph type="body" idx="1"/>
          </p:nvPr>
        </p:nvSpPr>
        <p:spPr>
          <a:xfrm>
            <a:off x="26272" y="141668"/>
            <a:ext cx="11925321" cy="146819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000"/>
              <a:buNone/>
            </a:pPr>
            <a:r>
              <a:rPr lang="en-US" sz="4000" dirty="0" smtClean="0"/>
              <a:t>Memory</a:t>
            </a:r>
            <a:endParaRPr sz="4000" dirty="0"/>
          </a:p>
        </p:txBody>
      </p:sp>
      <p:pic>
        <p:nvPicPr>
          <p:cNvPr id="682" name="Google Shape;682;p96"/>
          <p:cNvPicPr preferRelativeResize="0"/>
          <p:nvPr/>
        </p:nvPicPr>
        <p:blipFill rotWithShape="1">
          <a:blip r:embed="rId4">
            <a:alphaModFix/>
          </a:blip>
          <a:srcRect/>
          <a:stretch/>
        </p:blipFill>
        <p:spPr>
          <a:xfrm>
            <a:off x="6241963" y="2021982"/>
            <a:ext cx="5821249" cy="401230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2579</TotalTime>
  <Words>2095</Words>
  <Application>Microsoft Office PowerPoint</Application>
  <PresentationFormat>Widescreen</PresentationFormat>
  <Paragraphs>305</Paragraphs>
  <Slides>55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Calibri Light</vt:lpstr>
      <vt:lpstr>Kabel-Black</vt:lpstr>
      <vt:lpstr>Times New Roman</vt:lpstr>
      <vt:lpstr>Utopia-Italic</vt:lpstr>
      <vt:lpstr>Utopia-Regular</vt:lpstr>
      <vt:lpstr>Office Theme</vt:lpstr>
      <vt:lpstr>Spring 2025-CSE332  Computer Organization  and  Architecture</vt:lpstr>
      <vt:lpstr>PowerPoint Presentation</vt:lpstr>
      <vt:lpstr>Hierarchy of Memories:  why</vt:lpstr>
      <vt:lpstr>PowerPoint Presentation</vt:lpstr>
      <vt:lpstr>Memory Hierarchy Memory hierarchy goal: look ≈as fast as most expensive memory, ≈ as big as cheapest</vt:lpstr>
      <vt:lpstr>Memory Hierarchy: Optimize Cost and Access Time </vt:lpstr>
      <vt:lpstr>Hierarchy of Memories</vt:lpstr>
      <vt:lpstr>PowerPoint Presentation</vt:lpstr>
      <vt:lpstr>PowerPoint Presentation</vt:lpstr>
      <vt:lpstr>Memory</vt:lpstr>
      <vt:lpstr>PowerPoint Presentation</vt:lpstr>
      <vt:lpstr>Types of RAM</vt:lpstr>
      <vt:lpstr>PowerPoint Presentation</vt:lpstr>
      <vt:lpstr>Module</vt:lpstr>
      <vt:lpstr>PowerPoint Presentation</vt:lpstr>
      <vt:lpstr>Main Memory</vt:lpstr>
      <vt:lpstr>PowerPoint Presentation</vt:lpstr>
      <vt:lpstr>PowerPoint Presentation</vt:lpstr>
      <vt:lpstr>PowerPoint Presentation</vt:lpstr>
      <vt:lpstr>Address in Binary</vt:lpstr>
      <vt:lpstr>Address in Binary</vt:lpstr>
      <vt:lpstr>Interfacing CPU-RAM</vt:lpstr>
      <vt:lpstr>Interfacing CPU-RAM</vt:lpstr>
      <vt:lpstr>Interfacing CPU-RAM</vt:lpstr>
      <vt:lpstr>Interfacing CPU-RAM</vt:lpstr>
      <vt:lpstr>Interfacing CPU-RAM</vt:lpstr>
      <vt:lpstr>PowerPoint Presentation</vt:lpstr>
      <vt:lpstr>PowerPoint Presentation</vt:lpstr>
      <vt:lpstr>Example: 1KB IC (D2708)</vt:lpstr>
      <vt:lpstr>Physical Address of Memory (for 1KB)</vt:lpstr>
      <vt:lpstr>Capacity of Memory</vt:lpstr>
      <vt:lpstr>PowerPoint Presentation</vt:lpstr>
      <vt:lpstr>PowerPoint Presentation</vt:lpstr>
      <vt:lpstr>Byte Ordering</vt:lpstr>
      <vt:lpstr>PowerPoint Presentation</vt:lpstr>
      <vt:lpstr>PowerPoint Presentation</vt:lpstr>
      <vt:lpstr>Expanding word size and capacity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64K x 4 bits DRAM</vt:lpstr>
      <vt:lpstr>PowerPoint Presentation</vt:lpstr>
      <vt:lpstr>PowerPoint Presentation</vt:lpstr>
      <vt:lpstr>PowerPoint Presentation</vt:lpstr>
      <vt:lpstr>PowerPoint Presentation</vt:lpstr>
      <vt:lpstr>Math problems</vt:lpstr>
      <vt:lpstr>PowerPoint Presentation</vt:lpstr>
      <vt:lpstr>For the 8-bit word 00101011, calculate the check bits. Suppose when the word is read from memory, the check bits are calculated to be 0010.What is the data word that was read from memory? </vt:lpstr>
      <vt:lpstr>solution</vt:lpstr>
      <vt:lpstr>A 12-bit Hamming code word containing 8 bits of data and 4 parity bits is read from memory. What was the original 8-bit data word that was written into memory if the 12-bit word read out is 110011011011 (show the procedure)?</vt:lpstr>
      <vt:lpstr>Calculation checker bits from fetched data bits: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2021</dc:title>
  <dc:creator>MZI</dc:creator>
  <cp:lastModifiedBy>User</cp:lastModifiedBy>
  <cp:revision>159</cp:revision>
  <dcterms:created xsi:type="dcterms:W3CDTF">2021-09-25T08:48:45Z</dcterms:created>
  <dcterms:modified xsi:type="dcterms:W3CDTF">2025-01-22T17:15:58Z</dcterms:modified>
</cp:coreProperties>
</file>